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4"/>
  </p:notesMasterIdLst>
  <p:handoutMasterIdLst>
    <p:handoutMasterId r:id="rId25"/>
  </p:handoutMasterIdLst>
  <p:sldIdLst>
    <p:sldId id="256" r:id="rId2"/>
    <p:sldId id="257" r:id="rId3"/>
    <p:sldId id="258" r:id="rId4"/>
    <p:sldId id="292" r:id="rId5"/>
    <p:sldId id="282" r:id="rId6"/>
    <p:sldId id="263" r:id="rId7"/>
    <p:sldId id="262" r:id="rId8"/>
    <p:sldId id="286" r:id="rId9"/>
    <p:sldId id="289" r:id="rId10"/>
    <p:sldId id="287" r:id="rId11"/>
    <p:sldId id="288" r:id="rId12"/>
    <p:sldId id="290" r:id="rId13"/>
    <p:sldId id="291" r:id="rId14"/>
    <p:sldId id="264" r:id="rId15"/>
    <p:sldId id="265" r:id="rId16"/>
    <p:sldId id="267" r:id="rId17"/>
    <p:sldId id="261" r:id="rId18"/>
    <p:sldId id="260" r:id="rId19"/>
    <p:sldId id="278" r:id="rId20"/>
    <p:sldId id="277" r:id="rId21"/>
    <p:sldId id="270" r:id="rId22"/>
    <p:sldId id="28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D43213"/>
    <a:srgbClr val="FF2600"/>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57"/>
    <p:restoredTop sz="86770"/>
  </p:normalViewPr>
  <p:slideViewPr>
    <p:cSldViewPr snapToGrid="0" snapToObjects="1">
      <p:cViewPr varScale="1">
        <p:scale>
          <a:sx n="80" d="100"/>
          <a:sy n="80" d="100"/>
        </p:scale>
        <p:origin x="2200" y="184"/>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a:t>
          </a:r>
          <a:r>
            <a:rPr kumimoji="1" lang="ja-JP" altLang="en-US" sz="1800"/>
            <a:t>ミームの一部をハッシュ化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62"/>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a:t>
          </a:r>
          <a:r>
            <a:rPr kumimoji="1" lang="ja-JP" altLang="en-US" sz="1800" kern="1200"/>
            <a:t>ミームの一部をハッシュ化</a:t>
          </a:r>
        </a:p>
      </dsp:txBody>
      <dsp:txXfrm>
        <a:off x="19729" y="24391"/>
        <a:ext cx="3955245" cy="634131"/>
      </dsp:txXfrm>
    </dsp:sp>
    <dsp:sp modelId="{44B4833D-7840-B94E-ADE4-9EEB3A450D3A}">
      <dsp:nvSpPr>
        <dsp:cNvPr id="0" name=""/>
        <dsp:cNvSpPr/>
      </dsp:nvSpPr>
      <dsp:spPr>
        <a:xfrm rot="5400000">
          <a:off x="1871825" y="694989"/>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720094"/>
        <a:ext cx="180758" cy="175736"/>
      </dsp:txXfrm>
    </dsp:sp>
    <dsp:sp modelId="{84825DFD-ADAA-714B-A9F7-6A59F7B43CA7}">
      <dsp:nvSpPr>
        <dsp:cNvPr id="0" name=""/>
        <dsp:cNvSpPr/>
      </dsp:nvSpPr>
      <dsp:spPr>
        <a:xfrm>
          <a:off x="0" y="1012988"/>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29" y="1032717"/>
        <a:ext cx="3955245" cy="634131"/>
      </dsp:txXfrm>
    </dsp:sp>
    <dsp:sp modelId="{D9FB9453-3A35-7A42-9209-CC041E5E649A}">
      <dsp:nvSpPr>
        <dsp:cNvPr id="0" name=""/>
        <dsp:cNvSpPr/>
      </dsp:nvSpPr>
      <dsp:spPr>
        <a:xfrm rot="5400000">
          <a:off x="1871825" y="1703315"/>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1728420"/>
        <a:ext cx="180758" cy="175736"/>
      </dsp:txXfrm>
    </dsp:sp>
    <dsp:sp modelId="{782E82F2-82A3-0B4D-A167-B5A9E2DEC32D}">
      <dsp:nvSpPr>
        <dsp:cNvPr id="0" name=""/>
        <dsp:cNvSpPr/>
      </dsp:nvSpPr>
      <dsp:spPr>
        <a:xfrm>
          <a:off x="0" y="202131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29" y="2041043"/>
        <a:ext cx="3955245" cy="634131"/>
      </dsp:txXfrm>
    </dsp:sp>
    <dsp:sp modelId="{EF8C3ED8-5A7B-E24E-AFC6-8D76F1E36E18}">
      <dsp:nvSpPr>
        <dsp:cNvPr id="0" name=""/>
        <dsp:cNvSpPr/>
      </dsp:nvSpPr>
      <dsp:spPr>
        <a:xfrm rot="5400000">
          <a:off x="1871825" y="2711641"/>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2736746"/>
        <a:ext cx="180758" cy="175736"/>
      </dsp:txXfrm>
    </dsp:sp>
    <dsp:sp modelId="{34F8AF40-D70D-D545-AE25-39B8DAF607A1}">
      <dsp:nvSpPr>
        <dsp:cNvPr id="0" name=""/>
        <dsp:cNvSpPr/>
      </dsp:nvSpPr>
      <dsp:spPr>
        <a:xfrm>
          <a:off x="0" y="3029640"/>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29" y="3049369"/>
        <a:ext cx="3955245" cy="634131"/>
      </dsp:txXfrm>
    </dsp:sp>
    <dsp:sp modelId="{1CD39E9E-D837-4646-A823-5BDFC4BA64C5}">
      <dsp:nvSpPr>
        <dsp:cNvPr id="0" name=""/>
        <dsp:cNvSpPr/>
      </dsp:nvSpPr>
      <dsp:spPr>
        <a:xfrm rot="5400000">
          <a:off x="1877949" y="3711801"/>
          <a:ext cx="238803"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3743031"/>
        <a:ext cx="180758" cy="167162"/>
      </dsp:txXfrm>
    </dsp:sp>
    <dsp:sp modelId="{751E0659-B326-1D4D-B787-02DF6F4D4830}">
      <dsp:nvSpPr>
        <dsp:cNvPr id="0" name=""/>
        <dsp:cNvSpPr/>
      </dsp:nvSpPr>
      <dsp:spPr>
        <a:xfrm>
          <a:off x="0" y="402163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29" y="4041363"/>
        <a:ext cx="3955245" cy="634131"/>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636341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393548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縦に分断する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割合の話</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470086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87545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a:t>他のコミュニティで広まったミームに</a:t>
            </a:r>
            <a:r>
              <a:rPr kumimoji="1" lang="en-US" altLang="ja-JP" dirty="0"/>
              <a:t>Pol</a:t>
            </a:r>
            <a:r>
              <a:rPr kumimoji="1" lang="ja-JP" altLang="en-US"/>
              <a:t>が送信元のミームが多い</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14</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は拡散される確率面において最低である．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15</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17</a:t>
            </a:fld>
            <a:endParaRPr kumimoji="1" lang="ja-JP" altLang="en-US"/>
          </a:p>
        </p:txBody>
      </p:sp>
    </p:spTree>
    <p:extLst>
      <p:ext uri="{BB962C8B-B14F-4D97-AF65-F5344CB8AC3E}">
        <p14:creationId xmlns:p14="http://schemas.microsoft.com/office/powerpoint/2010/main" val="506891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18</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時間が余っても話しません</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p>
            <a:r>
              <a:rPr lang="ja-JP" altLang="en-US" dirty="0"/>
              <a:t>密接に</a:t>
            </a:r>
            <a:r>
              <a:rPr kumimoji="1" lang="ja-JP" altLang="en-US" dirty="0"/>
              <a:t>詰まっている点をグループ化</a:t>
            </a:r>
            <a:endParaRPr kumimoji="1" lang="en-US" altLang="ja-JP" dirty="0"/>
          </a:p>
          <a:p>
            <a:r>
              <a:rPr kumimoji="1" lang="ja-JP" altLang="en-US" dirty="0"/>
              <a:t>低密度領域に存在する点を外れ値に</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19</a:t>
            </a:fld>
            <a:endParaRPr kumimoji="1" lang="ja-JP" altLang="en-US"/>
          </a:p>
        </p:txBody>
      </p:sp>
    </p:spTree>
    <p:extLst>
      <p:ext uri="{BB962C8B-B14F-4D97-AF65-F5344CB8AC3E}">
        <p14:creationId xmlns:p14="http://schemas.microsoft.com/office/powerpoint/2010/main" val="703243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話さなくていいんじゃね</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20</a:t>
            </a:fld>
            <a:endParaRPr kumimoji="1" lang="ja-JP" altLang="en-US"/>
          </a:p>
        </p:txBody>
      </p:sp>
    </p:spTree>
    <p:extLst>
      <p:ext uri="{BB962C8B-B14F-4D97-AF65-F5344CB8AC3E}">
        <p14:creationId xmlns:p14="http://schemas.microsoft.com/office/powerpoint/2010/main" val="2924309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21</a:t>
            </a:fld>
            <a:endParaRPr kumimoji="1" lang="ja-JP" altLang="en-US"/>
          </a:p>
        </p:txBody>
      </p:sp>
    </p:spTree>
    <p:extLst>
      <p:ext uri="{BB962C8B-B14F-4D97-AF65-F5344CB8AC3E}">
        <p14:creationId xmlns:p14="http://schemas.microsoft.com/office/powerpoint/2010/main" val="2834031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のデータセットを調査に用いた分析は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1"/>
              <a:t>複数</a:t>
            </a:r>
            <a:r>
              <a:rPr lang="en-US" altLang="ja-JP" b="1" dirty="0"/>
              <a:t> SNS </a:t>
            </a:r>
            <a:r>
              <a:rPr lang="ja-JP" altLang="en-US" b="1"/>
              <a:t>のミームを意味付けが必要という点について</a:t>
            </a:r>
            <a:endParaRPr lang="en-US" altLang="ja-JP" dirty="0"/>
          </a:p>
          <a:p>
            <a:endParaRPr lang="en-US" altLang="ja-JP" dirty="0"/>
          </a:p>
          <a:p>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2630391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一言</a:t>
            </a:r>
            <a:r>
              <a:rPr kumimoji="1" lang="en-US" altLang="ja-JP" dirty="0"/>
              <a:t>, Mainstream</a:t>
            </a:r>
            <a:r>
              <a:rPr kumimoji="1" lang="ja-JP" altLang="en-US"/>
              <a:t>と</a:t>
            </a:r>
            <a:r>
              <a:rPr kumimoji="1" lang="en-US" altLang="ja-JP" dirty="0"/>
              <a:t>Fringe</a:t>
            </a:r>
            <a:r>
              <a:rPr kumimoji="1" lang="ja-JP" altLang="en-US"/>
              <a:t>について触れる</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投稿　いらない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78264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598358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スライド番号プレースホルダー 2">
            <a:extLst>
              <a:ext uri="{FF2B5EF4-FFF2-40B4-BE49-F238E27FC236}">
                <a16:creationId xmlns:a16="http://schemas.microsoft.com/office/drawing/2014/main" id="{0EEE4AE9-248E-6C41-B12D-1EEEA5EC83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10</a:t>
            </a:fld>
            <a:endParaRPr kumimoji="1" lang="ja-JP" altLang="en-US" dirty="0"/>
          </a:p>
        </p:txBody>
      </p:sp>
      <p:sp>
        <p:nvSpPr>
          <p:cNvPr id="103" name="コンテンツ プレースホルダー 2">
            <a:extLst>
              <a:ext uri="{FF2B5EF4-FFF2-40B4-BE49-F238E27FC236}">
                <a16:creationId xmlns:a16="http://schemas.microsoft.com/office/drawing/2014/main" id="{4C4074E5-30B7-BF4C-82F4-2B8B5ECDD6B4}"/>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3020998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右中かっこ 102">
            <a:extLst>
              <a:ext uri="{FF2B5EF4-FFF2-40B4-BE49-F238E27FC236}">
                <a16:creationId xmlns:a16="http://schemas.microsoft.com/office/drawing/2014/main" id="{03405802-0960-1748-8963-F017DECCA08D}"/>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14" name="直線矢印コネクタ 113">
            <a:extLst>
              <a:ext uri="{FF2B5EF4-FFF2-40B4-BE49-F238E27FC236}">
                <a16:creationId xmlns:a16="http://schemas.microsoft.com/office/drawing/2014/main" id="{0F873CC9-A1C4-2542-B459-1A4D25283D07}"/>
              </a:ext>
            </a:extLst>
          </p:cNvPr>
          <p:cNvCxnSpPr>
            <a:cxnSpLocks/>
            <a:endCxn id="103"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角丸四角形 114">
            <a:extLst>
              <a:ext uri="{FF2B5EF4-FFF2-40B4-BE49-F238E27FC236}">
                <a16:creationId xmlns:a16="http://schemas.microsoft.com/office/drawing/2014/main" id="{32DA2A30-FFAF-954D-AB1E-066B301C531D}"/>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スライド番号プレースホルダー 2">
            <a:extLst>
              <a:ext uri="{FF2B5EF4-FFF2-40B4-BE49-F238E27FC236}">
                <a16:creationId xmlns:a16="http://schemas.microsoft.com/office/drawing/2014/main" id="{5747D6C5-4A9E-CC40-B74B-D42BCC1A7B7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11</a:t>
            </a:fld>
            <a:endParaRPr kumimoji="1" lang="ja-JP" altLang="en-US" dirty="0"/>
          </a:p>
        </p:txBody>
      </p:sp>
      <p:sp>
        <p:nvSpPr>
          <p:cNvPr id="119" name="コンテンツ プレースホルダー 2">
            <a:extLst>
              <a:ext uri="{FF2B5EF4-FFF2-40B4-BE49-F238E27FC236}">
                <a16:creationId xmlns:a16="http://schemas.microsoft.com/office/drawing/2014/main" id="{892ACD36-A3B7-1640-89ED-CE248C1D0B90}"/>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Tree>
    <p:extLst>
      <p:ext uri="{BB962C8B-B14F-4D97-AF65-F5344CB8AC3E}">
        <p14:creationId xmlns:p14="http://schemas.microsoft.com/office/powerpoint/2010/main" val="570930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コンテンツ プレースホルダー 2">
            <a:extLst>
              <a:ext uri="{FF2B5EF4-FFF2-40B4-BE49-F238E27FC236}">
                <a16:creationId xmlns:a16="http://schemas.microsoft.com/office/drawing/2014/main" id="{4FB9AD0A-19A1-594C-9A0C-23889C2EE016}"/>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C29A75CE-4999-BA4A-ADDB-D8E5DC4915C8}"/>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A3493F98-EEE4-3446-8C9D-005EFC1A6B9B}"/>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9" name="角丸四角形 128">
            <a:extLst>
              <a:ext uri="{FF2B5EF4-FFF2-40B4-BE49-F238E27FC236}">
                <a16:creationId xmlns:a16="http://schemas.microsoft.com/office/drawing/2014/main" id="{0E713B07-AAC4-C344-B017-69661425A5F7}"/>
              </a:ext>
            </a:extLst>
          </p:cNvPr>
          <p:cNvSpPr/>
          <p:nvPr/>
        </p:nvSpPr>
        <p:spPr>
          <a:xfrm>
            <a:off x="7197449" y="5576552"/>
            <a:ext cx="432081" cy="1281448"/>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スライド番号プレースホルダー 2">
            <a:extLst>
              <a:ext uri="{FF2B5EF4-FFF2-40B4-BE49-F238E27FC236}">
                <a16:creationId xmlns:a16="http://schemas.microsoft.com/office/drawing/2014/main" id="{AE04B3E0-670F-9046-85C7-0A95E31EABC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12</a:t>
            </a:fld>
            <a:endParaRPr kumimoji="1" lang="ja-JP" altLang="en-US" dirty="0"/>
          </a:p>
        </p:txBody>
      </p:sp>
    </p:spTree>
    <p:extLst>
      <p:ext uri="{BB962C8B-B14F-4D97-AF65-F5344CB8AC3E}">
        <p14:creationId xmlns:p14="http://schemas.microsoft.com/office/powerpoint/2010/main" val="9386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4338761"/>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flipV="1">
            <a:off x="6838682" y="4997003"/>
            <a:ext cx="1700011" cy="316868"/>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20507" y="4627077"/>
            <a:ext cx="571896" cy="31841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B6B9BD97-7631-1C47-9FA2-DE2BF87386FB}"/>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76B89572-2273-AE4A-A126-EA40A81A38B8}"/>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1" name="コンテンツ プレースホルダー 2">
            <a:extLst>
              <a:ext uri="{FF2B5EF4-FFF2-40B4-BE49-F238E27FC236}">
                <a16:creationId xmlns:a16="http://schemas.microsoft.com/office/drawing/2014/main" id="{F8D9B52B-498E-C64F-947A-9FE26E2FB082}"/>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Tree>
    <p:extLst>
      <p:ext uri="{BB962C8B-B14F-4D97-AF65-F5344CB8AC3E}">
        <p14:creationId xmlns:p14="http://schemas.microsoft.com/office/powerpoint/2010/main" val="121114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06126" y="1616827"/>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82874" y="5926352"/>
            <a:ext cx="7378262" cy="464688"/>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10494" y="27657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41970" y="5340877"/>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3876057644"/>
              </p:ext>
            </p:extLst>
          </p:nvPr>
        </p:nvGraphicFramePr>
        <p:xfrm>
          <a:off x="980558" y="2006701"/>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03959" y="1915031"/>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04080" y="2089465"/>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985666" y="1998273"/>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5220182" y="2685327"/>
            <a:ext cx="706056" cy="326406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163800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a:xfrm>
            <a:off x="628650" y="1171580"/>
            <a:ext cx="7886700" cy="5313363"/>
          </a:xfrm>
        </p:spPr>
        <p:txBody>
          <a:bodyPr/>
          <a:lstStyle/>
          <a:p>
            <a:pPr marL="0" indent="0">
              <a:buNone/>
            </a:pPr>
            <a:r>
              <a:rPr kumimoji="1" lang="en-US" altLang="ja-JP" dirty="0"/>
              <a:t> </a:t>
            </a:r>
            <a:endParaRPr kumimoji="1" lang="ja-JP" altLang="en-US"/>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277167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42030" y="5333399"/>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2782820041"/>
              </p:ext>
            </p:extLst>
          </p:nvPr>
        </p:nvGraphicFramePr>
        <p:xfrm>
          <a:off x="1587296" y="202305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196786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471207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01729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a:stCxn id="13" idx="1"/>
          </p:cNvCxnSpPr>
          <p:nvPr/>
        </p:nvCxnSpPr>
        <p:spPr>
          <a:xfrm flipH="1">
            <a:off x="5764192" y="4984690"/>
            <a:ext cx="1123305" cy="9762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536028" y="5950374"/>
            <a:ext cx="8371489" cy="46619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にミームを投稿すると他の</a:t>
            </a:r>
            <a:r>
              <a:rPr lang="en-US" altLang="ja-JP" b="1" dirty="0"/>
              <a:t> SNS </a:t>
            </a:r>
            <a:r>
              <a:rPr lang="ja-JP" altLang="en-US" b="1"/>
              <a:t>に広がる可能性が高い</a:t>
            </a:r>
            <a:endParaRPr lang="ja-JP" altLang="en-US" b="1" dirty="0"/>
          </a:p>
        </p:txBody>
      </p:sp>
      <p:sp>
        <p:nvSpPr>
          <p:cNvPr id="23" name="正方形/長方形 22">
            <a:extLst>
              <a:ext uri="{FF2B5EF4-FFF2-40B4-BE49-F238E27FC236}">
                <a16:creationId xmlns:a16="http://schemas.microsoft.com/office/drawing/2014/main" id="{65774A08-2D19-AB41-8888-DAF6ED55F61D}"/>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4" name="正方形/長方形 23">
            <a:extLst>
              <a:ext uri="{FF2B5EF4-FFF2-40B4-BE49-F238E27FC236}">
                <a16:creationId xmlns:a16="http://schemas.microsoft.com/office/drawing/2014/main" id="{922C623A-85B9-AA4D-878C-E07F8A847C24}"/>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sp>
        <p:nvSpPr>
          <p:cNvPr id="26" name="スライド番号プレースホルダー 2">
            <a:extLst>
              <a:ext uri="{FF2B5EF4-FFF2-40B4-BE49-F238E27FC236}">
                <a16:creationId xmlns:a16="http://schemas.microsoft.com/office/drawing/2014/main" id="{B5399133-EE84-EB4E-ACC1-73C817D7638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15</a:t>
            </a:fld>
            <a:endParaRPr kumimoji="1" lang="ja-JP" altLang="en-US" dirty="0"/>
          </a:p>
        </p:txBody>
      </p:sp>
    </p:spTree>
    <p:extLst>
      <p:ext uri="{BB962C8B-B14F-4D97-AF65-F5344CB8AC3E}">
        <p14:creationId xmlns:p14="http://schemas.microsoft.com/office/powerpoint/2010/main" val="103041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攻撃的なミーム特定の需要増加</a:t>
            </a:r>
            <a:endParaRPr lang="en-US" altLang="ja-JP" dirty="0"/>
          </a:p>
          <a:p>
            <a:pPr lvl="1"/>
            <a:r>
              <a:rPr lang="en-US" altLang="ja-JP" dirty="0"/>
              <a:t>SNS </a:t>
            </a:r>
            <a:r>
              <a:rPr lang="ja-JP" altLang="en-US"/>
              <a:t>ごとにミームの分布</a:t>
            </a:r>
            <a:r>
              <a:rPr lang="en-US" altLang="ja-JP" dirty="0"/>
              <a:t>, </a:t>
            </a:r>
            <a:r>
              <a:rPr lang="ja-JP" altLang="en-US"/>
              <a:t>拡散の傾向の解釈が必要</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16</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17</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付録｜提案手法</a:t>
            </a:r>
            <a:r>
              <a:rPr lang="en-US" altLang="ja-JP" dirty="0"/>
              <a:t> 1 </a:t>
            </a:r>
            <a:r>
              <a:rPr kumimoji="1" lang="ja-JP" altLang="en-US"/>
              <a:t>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
        <p:nvSpPr>
          <p:cNvPr id="2" name="円/楕円 1">
            <a:extLst>
              <a:ext uri="{FF2B5EF4-FFF2-40B4-BE49-F238E27FC236}">
                <a16:creationId xmlns:a16="http://schemas.microsoft.com/office/drawing/2014/main" id="{C1C69DC2-91C1-E244-AA79-C6DC0C9D5770}"/>
              </a:ext>
            </a:extLst>
          </p:cNvPr>
          <p:cNvSpPr/>
          <p:nvPr/>
        </p:nvSpPr>
        <p:spPr>
          <a:xfrm>
            <a:off x="2136913" y="3001619"/>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24B93F41-1DC1-C94C-A848-E954B6F5B72C}"/>
              </a:ext>
            </a:extLst>
          </p:cNvPr>
          <p:cNvSpPr/>
          <p:nvPr/>
        </p:nvSpPr>
        <p:spPr>
          <a:xfrm>
            <a:off x="3790122" y="5519532"/>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A9D75D-2020-3A42-93F3-44FC31682163}"/>
              </a:ext>
            </a:extLst>
          </p:cNvPr>
          <p:cNvSpPr/>
          <p:nvPr/>
        </p:nvSpPr>
        <p:spPr>
          <a:xfrm>
            <a:off x="2865783" y="3074506"/>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14A82B4A-C2F3-2F4B-B9FC-5C7A01E90A32}"/>
              </a:ext>
            </a:extLst>
          </p:cNvPr>
          <p:cNvSpPr/>
          <p:nvPr/>
        </p:nvSpPr>
        <p:spPr>
          <a:xfrm>
            <a:off x="2020957" y="4992757"/>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5D61D6B6-214D-AD4F-B649-00AECC57CEEB}"/>
              </a:ext>
            </a:extLst>
          </p:cNvPr>
          <p:cNvSpPr/>
          <p:nvPr/>
        </p:nvSpPr>
        <p:spPr>
          <a:xfrm>
            <a:off x="3707296" y="2435088"/>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9F047BC5-C327-A243-A3BE-C95C8087994B}"/>
              </a:ext>
            </a:extLst>
          </p:cNvPr>
          <p:cNvSpPr/>
          <p:nvPr/>
        </p:nvSpPr>
        <p:spPr>
          <a:xfrm>
            <a:off x="5874026" y="5575853"/>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3E007317-518A-4C4C-947E-175449457E6B}"/>
              </a:ext>
            </a:extLst>
          </p:cNvPr>
          <p:cNvSpPr/>
          <p:nvPr/>
        </p:nvSpPr>
        <p:spPr>
          <a:xfrm>
            <a:off x="5814391" y="4721089"/>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a:extLst>
              <a:ext uri="{FF2B5EF4-FFF2-40B4-BE49-F238E27FC236}">
                <a16:creationId xmlns:a16="http://schemas.microsoft.com/office/drawing/2014/main" id="{CD1E4E49-195B-AE4D-9B89-7AA1150C2816}"/>
              </a:ext>
            </a:extLst>
          </p:cNvPr>
          <p:cNvSpPr/>
          <p:nvPr/>
        </p:nvSpPr>
        <p:spPr>
          <a:xfrm>
            <a:off x="5658678" y="3163958"/>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0544A615-07D0-E247-885E-C2767F8C8F6E}"/>
              </a:ext>
            </a:extLst>
          </p:cNvPr>
          <p:cNvSpPr/>
          <p:nvPr/>
        </p:nvSpPr>
        <p:spPr>
          <a:xfrm>
            <a:off x="5668617" y="37503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091F00DC-E16D-EC4A-BD16-02A4FD8732BA}"/>
              </a:ext>
            </a:extLst>
          </p:cNvPr>
          <p:cNvSpPr/>
          <p:nvPr/>
        </p:nvSpPr>
        <p:spPr>
          <a:xfrm>
            <a:off x="2829338" y="5463211"/>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5C67C3A6-B189-5744-8FA3-738645511158}"/>
              </a:ext>
            </a:extLst>
          </p:cNvPr>
          <p:cNvSpPr/>
          <p:nvPr/>
        </p:nvSpPr>
        <p:spPr>
          <a:xfrm>
            <a:off x="5184913" y="515509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4A1404CF-5A91-E143-B93A-572EDE69F7F0}"/>
              </a:ext>
            </a:extLst>
          </p:cNvPr>
          <p:cNvSpPr/>
          <p:nvPr/>
        </p:nvSpPr>
        <p:spPr>
          <a:xfrm>
            <a:off x="2014330" y="45885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61292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付録｜</a:t>
            </a:r>
            <a:r>
              <a:rPr kumimoji="1" lang="en-US" altLang="ja-JP" dirty="0"/>
              <a:t>DBSCAN</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49" y="1171580"/>
                <a:ext cx="8380439" cy="5313363"/>
              </a:xfrm>
            </p:spPr>
            <p:txBody>
              <a:bodyPr/>
              <a:lstStyle/>
              <a:p>
                <a:r>
                  <a:rPr lang="ja-JP" altLang="en-US" dirty="0"/>
                  <a:t>密度準拠のクラスタリングアルゴリズム</a:t>
                </a:r>
                <a:endParaRPr lang="en-US" altLang="ja-JP" dirty="0"/>
              </a:p>
              <a:p>
                <a:pPr lvl="1"/>
                <a:r>
                  <a:rPr lang="ja-JP" altLang="en-US" dirty="0"/>
                  <a:t>任意の形に対応可能</a:t>
                </a:r>
                <a:endParaRPr lang="en-US" altLang="ja-JP" dirty="0"/>
              </a:p>
              <a:p>
                <a:pPr lvl="1"/>
                <a:r>
                  <a:rPr lang="ja-JP" altLang="en-US" dirty="0"/>
                  <a:t>大規模</a:t>
                </a:r>
                <a:r>
                  <a:rPr lang="en-US" altLang="ja-JP" dirty="0"/>
                  <a:t>, </a:t>
                </a:r>
                <a:r>
                  <a:rPr lang="ja-JP" altLang="en-US" dirty="0"/>
                  <a:t>ノイズありデータに対応</a:t>
                </a:r>
                <a:endParaRPr lang="en-US" altLang="ja-JP" dirty="0"/>
              </a:p>
              <a:p>
                <a:pPr marL="457200" indent="-457200">
                  <a:buFont typeface="+mj-lt"/>
                  <a:buAutoNum type="arabicPeriod"/>
                </a:pPr>
                <a:r>
                  <a:rPr lang="ja-JP" altLang="en-US" dirty="0"/>
                  <a:t>点を</a:t>
                </a:r>
                <a:r>
                  <a:rPr lang="en-US" altLang="ja-JP" dirty="0"/>
                  <a:t> 3 </a:t>
                </a:r>
                <a:r>
                  <a:rPr lang="ja-JP" altLang="en-US" dirty="0"/>
                  <a:t>つに分類</a:t>
                </a:r>
              </a:p>
              <a:p>
                <a:pPr lvl="1"/>
                <a:r>
                  <a:rPr lang="en-US" altLang="ja-JP" dirty="0"/>
                  <a:t>Core</a:t>
                </a:r>
                <a:r>
                  <a:rPr lang="ja-JP" altLang="en-US" dirty="0"/>
                  <a:t> </a:t>
                </a:r>
                <a:r>
                  <a:rPr lang="en-US" altLang="ja-JP" dirty="0"/>
                  <a:t>: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以内に少なくとも</a:t>
                </a:r>
                <a:r>
                  <a:rPr lang="en-US" altLang="ja-JP" dirty="0"/>
                  <a:t> </a:t>
                </a:r>
                <a:br>
                  <a:rPr lang="en-US" altLang="ja-JP" dirty="0"/>
                </a:b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個の隣接点を保持</a:t>
                </a:r>
              </a:p>
              <a:p>
                <a:pPr lvl="1"/>
                <a:r>
                  <a:rPr lang="en-US" altLang="ja-JP" dirty="0"/>
                  <a:t>Reachable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a:t>
                </a:r>
                <a:r>
                  <a:rPr lang="en-US" altLang="ja-JP" dirty="0"/>
                  <a:t>Core </a:t>
                </a:r>
                <a:r>
                  <a:rPr lang="ja-JP" altLang="en-US" dirty="0"/>
                  <a:t>と</a:t>
                </a:r>
                <a:br>
                  <a:rPr lang="en-US" altLang="ja-JP" dirty="0"/>
                </a:br>
                <a:r>
                  <a:rPr lang="en-US" altLang="ja-JP" dirty="0"/>
                  <a:t> </a:t>
                </a: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個以下の隣接点を保持</a:t>
                </a:r>
                <a:endParaRPr lang="en-US" altLang="ja-JP" dirty="0"/>
              </a:p>
              <a:p>
                <a:pPr lvl="1"/>
                <a:r>
                  <a:rPr lang="en-US" altLang="ja-JP" dirty="0"/>
                  <a:t>Outlier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以内に隣接点がない点</a:t>
                </a:r>
              </a:p>
              <a:p>
                <a:pPr marL="457200" indent="-457200">
                  <a:buFont typeface="+mj-lt"/>
                  <a:buAutoNum type="arabicPeriod"/>
                </a:pPr>
                <a:r>
                  <a:rPr lang="en-US" altLang="ja-JP" dirty="0"/>
                  <a:t>Core </a:t>
                </a:r>
                <a:r>
                  <a:rPr lang="ja-JP" altLang="en-US" dirty="0"/>
                  <a:t>の集まりからクラスタを作成</a:t>
                </a:r>
                <a:r>
                  <a:rPr lang="en-US" altLang="ja-JP" dirty="0"/>
                  <a:t>, Reachable </a:t>
                </a:r>
                <a:r>
                  <a:rPr lang="ja-JP" altLang="en-US" dirty="0"/>
                  <a:t>を</a:t>
                </a:r>
                <a:br>
                  <a:rPr lang="en-US" altLang="ja-JP" dirty="0"/>
                </a:br>
                <a:r>
                  <a:rPr lang="ja-JP" altLang="en-US" dirty="0"/>
                  <a:t>各クラスタに割り当て</a:t>
                </a:r>
                <a:endParaRPr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49" y="1171580"/>
                <a:ext cx="8380439" cy="5313363"/>
              </a:xfrm>
              <a:blipFill rotWithShape="0">
                <a:blip r:embed="rId3"/>
                <a:stretch>
                  <a:fillRect l="-1091" t="-137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19</a:t>
            </a:fld>
            <a:endParaRPr kumimoji="1" lang="ja-JP" altLang="en-US"/>
          </a:p>
        </p:txBody>
      </p:sp>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556" y="1603948"/>
            <a:ext cx="3762582" cy="2713994"/>
          </a:xfrm>
          <a:prstGeom prst="rect">
            <a:avLst/>
          </a:prstGeom>
        </p:spPr>
      </p:pic>
    </p:spTree>
    <p:extLst>
      <p:ext uri="{BB962C8B-B14F-4D97-AF65-F5344CB8AC3E}">
        <p14:creationId xmlns:p14="http://schemas.microsoft.com/office/powerpoint/2010/main" val="1868559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a:t>
            </a:r>
            <a:r>
              <a:rPr kumimoji="1" lang="ja-JP" altLang="en-US"/>
              <a:t>特定の需要が増加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914400" y="3890507"/>
            <a:ext cx="7276563"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en-US" altLang="ja-JP" sz="2400" b="1" u="sng" dirty="0">
                <a:solidFill>
                  <a:schemeClr val="tx2"/>
                </a:solidFill>
                <a:ea typeface="メイリオ" charset="-128"/>
              </a:rPr>
              <a:t>SNS </a:t>
            </a:r>
            <a:r>
              <a:rPr lang="ja-JP" altLang="en-US" sz="2400" b="1" u="sng">
                <a:solidFill>
                  <a:schemeClr val="tx2"/>
                </a:solidFill>
                <a:ea typeface="メイリオ" charset="-128"/>
              </a:rPr>
              <a:t>ごとにミームの分布</a:t>
            </a:r>
            <a:r>
              <a:rPr lang="en-US" altLang="ja-JP" sz="2400" b="1" u="sng" dirty="0">
                <a:solidFill>
                  <a:schemeClr val="tx2"/>
                </a:solidFill>
                <a:ea typeface="メイリオ" charset="-128"/>
              </a:rPr>
              <a:t>, </a:t>
            </a:r>
            <a:r>
              <a:rPr lang="ja-JP" altLang="en-US" sz="2400" b="1" u="sng">
                <a:solidFill>
                  <a:schemeClr val="tx2"/>
                </a:solidFill>
                <a:ea typeface="メイリオ" charset="-128"/>
              </a:rPr>
              <a:t>拡散の傾向の解釈が必要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付録｜独自</a:t>
            </a:r>
            <a:r>
              <a:rPr kumimoji="1" lang="ja-JP" altLang="en-US" dirty="0"/>
              <a:t>距離</a:t>
            </a:r>
            <a:r>
              <a:rPr kumimoji="1" lang="ja-JP" altLang="en-US"/>
              <a:t>の生成</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50" y="1171579"/>
                <a:ext cx="7886700" cy="6012991"/>
              </a:xfrm>
            </p:spPr>
            <p:txBody>
              <a:bodyPr>
                <a:normAutofit/>
              </a:bodyPr>
              <a:lstStyle/>
              <a:p>
                <a:r>
                  <a:rPr lang="ja-JP" altLang="en-US" dirty="0">
                    <a:latin typeface="Meiryo" charset="-128"/>
                    <a:ea typeface="Meiryo" charset="-128"/>
                  </a:rPr>
                  <a:t>視覚的特徴と注釈をつけるサイト両方を考慮</a:t>
                </a:r>
                <a:endParaRPr lang="en-US" altLang="ja-JP" dirty="0">
                  <a:latin typeface="Meiryo" charset="-128"/>
                  <a:ea typeface="Meiryo" charset="-128"/>
                </a:endParaRPr>
              </a:p>
              <a:p>
                <a14:m>
                  <m:oMath xmlns:m="http://schemas.openxmlformats.org/officeDocument/2006/math">
                    <m:r>
                      <a:rPr lang="en-US" altLang="ja-JP" i="1" smtClean="0">
                        <a:latin typeface="Cambria Math" charset="0"/>
                      </a:rPr>
                      <m:t>𝑑𝑖𝑠𝑡𝑎𝑛𝑐𝑒</m:t>
                    </m:r>
                    <m:d>
                      <m:dPr>
                        <m:ctrlPr>
                          <a:rPr lang="en-US" altLang="ja-JP"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r>
                      <a:rPr lang="en-US" altLang="ja-JP" i="1">
                        <a:latin typeface="Cambria Math" charset="0"/>
                      </a:rPr>
                      <m:t>= 1</m:t>
                    </m:r>
                    <m:r>
                      <a:rPr lang="en-US" altLang="ja-JP" b="0" i="1" smtClean="0">
                        <a:latin typeface="Cambria Math" charset="0"/>
                      </a:rPr>
                      <m:t>− </m:t>
                    </m:r>
                    <m:nary>
                      <m:naryPr>
                        <m:chr m:val="∑"/>
                        <m:supHide m:val="on"/>
                        <m:ctrlPr>
                          <a:rPr lang="en-US" altLang="ja-JP" i="1" smtClean="0">
                            <a:latin typeface="Cambria Math" panose="02040503050406030204" pitchFamily="18" charset="0"/>
                          </a:rPr>
                        </m:ctrlPr>
                      </m:naryPr>
                      <m:sub>
                        <m:d>
                          <m:dPr>
                            <m:begChr m:val="{"/>
                            <m:endChr m:val="}"/>
                            <m:ctrlPr>
                              <a:rPr lang="en-US" altLang="ja-JP" i="1">
                                <a:latin typeface="Cambria Math" panose="02040503050406030204" pitchFamily="18" charset="0"/>
                              </a:rPr>
                            </m:ctrlPr>
                          </m:dPr>
                          <m:e>
                            <m:r>
                              <a:rPr lang="en-US" altLang="ja-JP" i="1">
                                <a:latin typeface="Cambria Math" charset="0"/>
                              </a:rPr>
                              <m:t>𝑓</m:t>
                            </m:r>
                            <m:r>
                              <a:rPr lang="en-US" altLang="ja-JP" i="1" smtClean="0">
                                <a:latin typeface="Cambria Math" charset="0"/>
                              </a:rPr>
                              <m:t>∈</m:t>
                            </m:r>
                            <m:r>
                              <a:rPr lang="en-US" altLang="ja-JP" i="1">
                                <a:latin typeface="Cambria Math" charset="0"/>
                              </a:rPr>
                              <m:t> </m:t>
                            </m:r>
                            <m:r>
                              <a:rPr lang="en-US" altLang="ja-JP" i="1">
                                <a:latin typeface="Cambria Math" charset="0"/>
                              </a:rPr>
                              <m:t>𝐹</m:t>
                            </m:r>
                          </m:e>
                        </m:d>
                      </m:sub>
                      <m:sup/>
                      <m:e>
                        <m:sSub>
                          <m:sSubPr>
                            <m:ctrlPr>
                              <a:rPr lang="en-US" altLang="ja-JP" i="1">
                                <a:latin typeface="Cambria Math" panose="02040503050406030204" pitchFamily="18" charset="0"/>
                              </a:rPr>
                            </m:ctrlPr>
                          </m:sSubPr>
                          <m:e>
                            <m:r>
                              <a:rPr lang="en-US" altLang="ja-JP" i="1">
                                <a:latin typeface="Cambria Math" charset="0"/>
                              </a:rPr>
                              <m:t>𝑤</m:t>
                            </m:r>
                          </m:e>
                          <m:sub>
                            <m:r>
                              <a:rPr lang="en-US" altLang="ja-JP" i="1">
                                <a:latin typeface="Cambria Math" charset="0"/>
                              </a:rPr>
                              <m:t>𝑓</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𝑟</m:t>
                            </m:r>
                          </m:e>
                          <m:sub>
                            <m:r>
                              <a:rPr lang="en-US" altLang="ja-JP" i="1">
                                <a:latin typeface="Cambria Math" charset="0"/>
                              </a:rPr>
                              <m:t>𝑖</m:t>
                            </m:r>
                          </m:sub>
                        </m:sSub>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e>
                    </m:nary>
                  </m:oMath>
                </a14:m>
                <a:endParaRPr kumimoji="1" lang="en-US" altLang="ja-JP" dirty="0"/>
              </a:p>
              <a:p>
                <a:pPr lvl="1"/>
                <a14:m>
                  <m:oMath xmlns:m="http://schemas.openxmlformats.org/officeDocument/2006/math">
                    <m:r>
                      <a:rPr lang="en-US" altLang="ja-JP" i="1" dirty="0" smtClean="0">
                        <a:latin typeface="Cambria Math" charset="0"/>
                      </a:rPr>
                      <m:t>𝐹</m:t>
                    </m:r>
                    <m:r>
                      <a:rPr lang="en-US" altLang="ja-JP" i="1" dirty="0" smtClean="0">
                        <a:latin typeface="Cambria Math" charset="0"/>
                      </a:rPr>
                      <m:t> = </m:t>
                    </m:r>
                    <m:r>
                      <m:rPr>
                        <m:lit/>
                      </m:rPr>
                      <a:rPr lang="en-US" altLang="ja-JP" i="1" dirty="0">
                        <a:latin typeface="Cambria Math" charset="0"/>
                      </a:rPr>
                      <m:t>{</m:t>
                    </m:r>
                    <m:r>
                      <a:rPr lang="en-US" altLang="ja-JP" i="1" dirty="0">
                        <a:latin typeface="Cambria Math" charset="0"/>
                      </a:rPr>
                      <m:t>𝑝𝑒𝑟𝑐𝑒𝑝𝑡𝑢𝑎𝑙</m:t>
                    </m:r>
                    <m:r>
                      <a:rPr lang="en-US" altLang="ja-JP" i="1" dirty="0">
                        <a:latin typeface="Cambria Math" charset="0"/>
                      </a:rPr>
                      <m:t>, </m:t>
                    </m:r>
                    <m:r>
                      <a:rPr lang="en-US" altLang="ja-JP" i="1" dirty="0">
                        <a:latin typeface="Cambria Math" charset="0"/>
                      </a:rPr>
                      <m:t>𝑚𝑒𝑚𝑒</m:t>
                    </m:r>
                    <m:r>
                      <a:rPr lang="en-US" altLang="ja-JP" i="1" dirty="0">
                        <a:latin typeface="Cambria Math" charset="0"/>
                      </a:rPr>
                      <m:t>, </m:t>
                    </m:r>
                    <m:r>
                      <a:rPr lang="en-US" altLang="ja-JP" i="1" dirty="0">
                        <a:latin typeface="Cambria Math" charset="0"/>
                      </a:rPr>
                      <m:t>𝑝𝑒𝑜𝑝𝑙𝑒</m:t>
                    </m:r>
                    <m:r>
                      <a:rPr lang="en-US" altLang="ja-JP" i="1" dirty="0">
                        <a:latin typeface="Cambria Math" charset="0"/>
                      </a:rPr>
                      <m:t>, </m:t>
                    </m:r>
                    <m:r>
                      <a:rPr lang="en-US" altLang="ja-JP" i="1" dirty="0">
                        <a:latin typeface="Cambria Math" charset="0"/>
                      </a:rPr>
                      <m:t>𝑐𝑢𝑙𝑡𝑢𝑟𝑒</m:t>
                    </m:r>
                    <m:r>
                      <m:rPr>
                        <m:lit/>
                      </m:rPr>
                      <a:rPr lang="en-US" altLang="ja-JP" i="1" dirty="0">
                        <a:latin typeface="Cambria Math" charset="0"/>
                      </a:rPr>
                      <m:t>}</m:t>
                    </m:r>
                    <m:r>
                      <m:rPr>
                        <m:lit/>
                      </m:rPr>
                      <a:rPr lang="en-US" altLang="ja-JP" b="0" i="1" dirty="0" smtClean="0">
                        <a:latin typeface="Cambria Math" charset="0"/>
                      </a:rPr>
                      <m:t> </m:t>
                    </m:r>
                  </m:oMath>
                </a14:m>
                <a:endParaRPr kumimoji="1" lang="en-US" altLang="ja-JP" dirty="0"/>
              </a:p>
              <a:p>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charset="0"/>
                          </a:rPr>
                          <m:t>𝑟</m:t>
                        </m:r>
                      </m:e>
                      <m:sub>
                        <m:r>
                          <a:rPr lang="en-US" altLang="ja-JP" b="0" i="1" smtClean="0">
                            <a:latin typeface="Cambria Math" charset="0"/>
                          </a:rPr>
                          <m:t>𝑝𝑒𝑟𝑐𝑒𝑝𝑡𝑢𝑎𝑙</m:t>
                        </m:r>
                      </m:sub>
                    </m:sSub>
                    <m:d>
                      <m:dPr>
                        <m:ctrlPr>
                          <a:rPr lang="en-US" altLang="ja-JP" i="1">
                            <a:latin typeface="Cambria Math" panose="02040503050406030204" pitchFamily="18" charset="0"/>
                          </a:rPr>
                        </m:ctrlPr>
                      </m:dPr>
                      <m:e>
                        <m:r>
                          <a:rPr lang="en-US" altLang="ja-JP" i="1">
                            <a:latin typeface="Cambria Math" charset="0"/>
                          </a:rPr>
                          <m:t>𝑑</m:t>
                        </m:r>
                      </m:e>
                    </m:d>
                    <m:r>
                      <a:rPr lang="en-US" altLang="ja-JP" i="1">
                        <a:latin typeface="Cambria Math" charset="0"/>
                      </a:rPr>
                      <m:t>=1</m:t>
                    </m:r>
                    <m:r>
                      <a:rPr lang="en-US" altLang="ja-JP" b="0" i="1" smtClean="0">
                        <a:latin typeface="Cambria Math" charset="0"/>
                      </a:rPr>
                      <m:t>− </m:t>
                    </m:r>
                    <m:f>
                      <m:fPr>
                        <m:ctrlPr>
                          <a:rPr lang="en-US" altLang="ja-JP" b="0" i="1" smtClean="0">
                            <a:latin typeface="Cambria Math" panose="02040503050406030204" pitchFamily="18" charset="0"/>
                          </a:rPr>
                        </m:ctrlPr>
                      </m:fPr>
                      <m:num>
                        <m:r>
                          <a:rPr lang="en-US" altLang="ja-JP" b="0" i="1" smtClean="0">
                            <a:latin typeface="Cambria Math" charset="0"/>
                          </a:rPr>
                          <m:t>𝑑</m:t>
                        </m:r>
                      </m:num>
                      <m:den>
                        <m:r>
                          <a:rPr lang="en-US" altLang="ja-JP" i="1">
                            <a:latin typeface="Cambria Math" charset="0"/>
                          </a:rPr>
                          <m:t>𝜏</m:t>
                        </m:r>
                        <m:r>
                          <a:rPr lang="en-US" altLang="ja-JP" i="1">
                            <a:latin typeface="Cambria Math" charset="0"/>
                          </a:rPr>
                          <m:t>×</m:t>
                        </m:r>
                        <m:sSup>
                          <m:sSupPr>
                            <m:ctrlPr>
                              <a:rPr lang="en-US" altLang="ja-JP" i="1">
                                <a:latin typeface="Cambria Math" panose="02040503050406030204" pitchFamily="18" charset="0"/>
                              </a:rPr>
                            </m:ctrlPr>
                          </m:sSupPr>
                          <m:e>
                            <m:r>
                              <a:rPr lang="en-US" altLang="ja-JP" i="1">
                                <a:latin typeface="Cambria Math" charset="0"/>
                              </a:rPr>
                              <m:t>𝑒</m:t>
                            </m:r>
                          </m:e>
                          <m:sup>
                            <m:d>
                              <m:dPr>
                                <m:begChr m:val="{"/>
                                <m:endChr m:val="}"/>
                                <m:ctrlPr>
                                  <a:rPr lang="en-US" altLang="ja-JP" i="1">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charset="0"/>
                                      </a:rPr>
                                      <m:t>𝑚𝑎𝑥</m:t>
                                    </m:r>
                                  </m:num>
                                  <m:den>
                                    <m:r>
                                      <a:rPr lang="en-US" altLang="ja-JP" i="1">
                                        <a:latin typeface="Cambria Math" charset="0"/>
                                      </a:rPr>
                                      <m:t>𝜏</m:t>
                                    </m:r>
                                  </m:den>
                                </m:f>
                              </m:e>
                            </m:d>
                          </m:sup>
                        </m:sSup>
                      </m:den>
                    </m:f>
                  </m:oMath>
                </a14:m>
                <a:endParaRPr lang="en-US" altLang="ja-JP" b="0" dirty="0"/>
              </a:p>
              <a:p>
                <a:pPr lvl="1"/>
                <a:r>
                  <a:rPr lang="ja-JP" altLang="en-US" dirty="0"/>
                  <a:t>分母を調整し分類</a:t>
                </a:r>
                <a:r>
                  <a:rPr lang="en-US" altLang="ja-JP" dirty="0"/>
                  <a:t> (</a:t>
                </a:r>
                <a14:m>
                  <m:oMath xmlns:m="http://schemas.openxmlformats.org/officeDocument/2006/math">
                    <m:r>
                      <a:rPr lang="en-US" altLang="ja-JP" b="0" i="1" smtClean="0">
                        <a:latin typeface="Cambria Math" charset="0"/>
                      </a:rPr>
                      <m:t>𝑚𝑎𝑥</m:t>
                    </m:r>
                    <m:r>
                      <a:rPr lang="en-US" altLang="ja-JP" b="0" i="1" smtClean="0">
                        <a:latin typeface="Cambria Math" charset="0"/>
                      </a:rPr>
                      <m:t>= 64,</m:t>
                    </m:r>
                    <m:r>
                      <a:rPr lang="en-US" altLang="ja-JP" i="1">
                        <a:latin typeface="Cambria Math" charset="0"/>
                      </a:rPr>
                      <m:t>𝜏</m:t>
                    </m:r>
                    <m:r>
                      <a:rPr lang="en-US" altLang="ja-JP" i="1">
                        <a:latin typeface="Cambria Math" charset="0"/>
                      </a:rPr>
                      <m:t>=25</m:t>
                    </m:r>
                  </m:oMath>
                </a14:m>
                <a:r>
                  <a:rPr lang="en-US" altLang="ja-JP" dirty="0"/>
                  <a:t>)</a:t>
                </a:r>
              </a:p>
              <a:p>
                <a:pPr lvl="1"/>
                <a14:m>
                  <m:oMath xmlns:m="http://schemas.openxmlformats.org/officeDocument/2006/math">
                    <m:r>
                      <a:rPr lang="en-US" altLang="ja-JP" b="0" i="1" smtClean="0">
                        <a:latin typeface="Cambria Math" charset="0"/>
                      </a:rPr>
                      <m:t>𝑑</m:t>
                    </m:r>
                    <m:r>
                      <a:rPr lang="en-US" altLang="ja-JP" i="1">
                        <a:latin typeface="Cambria Math" charset="0"/>
                      </a:rPr>
                      <m:t>=</m:t>
                    </m:r>
                    <m:r>
                      <a:rPr lang="en-US" altLang="ja-JP" b="0" i="1" smtClean="0">
                        <a:latin typeface="Cambria Math" charset="0"/>
                      </a:rPr>
                      <m:t>8</m:t>
                    </m:r>
                  </m:oMath>
                </a14:m>
                <a:r>
                  <a:rPr lang="ja-JP" altLang="en-US" b="0" dirty="0"/>
                  <a:t> までは高い値を出力</a:t>
                </a:r>
                <a:r>
                  <a:rPr lang="en-US" altLang="ja-JP" b="0" dirty="0"/>
                  <a:t> (</a:t>
                </a:r>
                <a:r>
                  <a:rPr lang="ja-JP" altLang="en-US" dirty="0"/>
                  <a:t>類似していると</a:t>
                </a:r>
                <a:r>
                  <a:rPr lang="ja-JP" altLang="en-US" b="0" dirty="0"/>
                  <a:t>判定</a:t>
                </a:r>
                <a:r>
                  <a:rPr lang="en-US" altLang="ja-JP" b="0" dirty="0"/>
                  <a:t>)</a:t>
                </a:r>
              </a:p>
              <a:p>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charset="0"/>
                          </a:rPr>
                          <m:t>𝑟</m:t>
                        </m:r>
                      </m:e>
                      <m:sub>
                        <m:r>
                          <a:rPr lang="en-US" altLang="ja-JP" b="0" i="1" smtClean="0">
                            <a:latin typeface="Cambria Math" charset="0"/>
                          </a:rPr>
                          <m:t>𝑜𝑡h𝑒𝑟𝑠</m:t>
                        </m:r>
                      </m:sub>
                    </m:sSub>
                    <m:r>
                      <a:rPr lang="en-US" altLang="ja-JP" b="0" i="1" smtClean="0">
                        <a:latin typeface="Cambria Math" charset="0"/>
                      </a:rPr>
                      <m:t>=</m:t>
                    </m:r>
                    <m:f>
                      <m:fPr>
                        <m:ctrlPr>
                          <a:rPr lang="en-US" altLang="ja-JP" b="0" i="1" smtClean="0">
                            <a:latin typeface="Cambria Math" panose="02040503050406030204" pitchFamily="18" charset="0"/>
                          </a:rPr>
                        </m:ctrlPr>
                      </m:fPr>
                      <m:num>
                        <m:sSub>
                          <m:sSubPr>
                            <m:ctrlPr>
                              <a:rPr lang="en-US" altLang="ja-JP" i="1">
                                <a:latin typeface="Cambria Math" panose="02040503050406030204" pitchFamily="18" charset="0"/>
                              </a:rPr>
                            </m:ctrlPr>
                          </m:sSubPr>
                          <m:e>
                            <m:r>
                              <a:rPr lang="en-US" altLang="ja-JP" b="0" i="1" smtClean="0">
                                <a:latin typeface="Cambria Math" charset="0"/>
                              </a:rPr>
                              <m:t>| </m:t>
                            </m:r>
                            <m:r>
                              <a:rPr lang="en-US" altLang="ja-JP" i="1">
                                <a:latin typeface="Cambria Math" charset="0"/>
                              </a:rPr>
                              <m:t>𝑐</m:t>
                            </m:r>
                          </m:e>
                          <m:sub>
                            <m:r>
                              <a:rPr lang="en-US" altLang="ja-JP" i="1">
                                <a:latin typeface="Cambria Math" charset="0"/>
                              </a:rPr>
                              <m:t>𝑖</m:t>
                            </m:r>
                          </m:sub>
                        </m:sSub>
                        <m:r>
                          <a:rPr lang="en-US" altLang="ja-JP" b="0" i="1" smtClean="0">
                            <a:latin typeface="Cambria Math" charset="0"/>
                          </a:rPr>
                          <m:t> ∩ </m:t>
                        </m:r>
                        <m:sSub>
                          <m:sSubPr>
                            <m:ctrlPr>
                              <a:rPr lang="en-US" altLang="ja-JP" b="0" i="1" smtClean="0">
                                <a:latin typeface="Cambria Math" panose="02040503050406030204" pitchFamily="18" charset="0"/>
                              </a:rPr>
                            </m:ctrlPr>
                          </m:sSubPr>
                          <m:e>
                            <m:r>
                              <a:rPr lang="en-US" altLang="ja-JP" b="0" i="1" smtClean="0">
                                <a:latin typeface="Cambria Math" charset="0"/>
                              </a:rPr>
                              <m:t>𝑐</m:t>
                            </m:r>
                          </m:e>
                          <m:sub>
                            <m:r>
                              <a:rPr lang="en-US" altLang="ja-JP" b="0" i="1" smtClean="0">
                                <a:latin typeface="Cambria Math" charset="0"/>
                              </a:rPr>
                              <m:t>𝑗</m:t>
                            </m:r>
                          </m:sub>
                        </m:sSub>
                        <m:r>
                          <a:rPr lang="en-US" altLang="ja-JP" b="0" i="1" smtClean="0">
                            <a:latin typeface="Cambria Math" charset="0"/>
                          </a:rPr>
                          <m:t> |</m:t>
                        </m:r>
                      </m:num>
                      <m:den>
                        <m:sSub>
                          <m:sSubPr>
                            <m:ctrlPr>
                              <a:rPr lang="en-US" altLang="ja-JP" i="1">
                                <a:latin typeface="Cambria Math" panose="02040503050406030204" pitchFamily="18" charset="0"/>
                              </a:rPr>
                            </m:ctrlPr>
                          </m:sSubPr>
                          <m:e>
                            <m:r>
                              <a:rPr lang="en-US" altLang="ja-JP" i="1">
                                <a:latin typeface="Cambria Math" charset="0"/>
                              </a:rPr>
                              <m:t>| </m:t>
                            </m:r>
                            <m:r>
                              <a:rPr lang="en-US" altLang="ja-JP" i="1">
                                <a:latin typeface="Cambria Math" charset="0"/>
                              </a:rPr>
                              <m:t>𝑐</m:t>
                            </m:r>
                          </m:e>
                          <m:sub>
                            <m:r>
                              <a:rPr lang="en-US" altLang="ja-JP" i="1">
                                <a:latin typeface="Cambria Math" charset="0"/>
                              </a:rPr>
                              <m:t>𝑖</m:t>
                            </m:r>
                          </m:sub>
                        </m:sSub>
                        <m:r>
                          <a:rPr lang="en-US" altLang="ja-JP" i="1">
                            <a:latin typeface="Cambria Math" charset="0"/>
                          </a:rPr>
                          <m:t> </m:t>
                        </m:r>
                        <m:r>
                          <a:rPr lang="en-US" altLang="ja-JP" b="0" i="1" smtClean="0">
                            <a:latin typeface="Cambria Math" charset="0"/>
                          </a:rPr>
                          <m:t> ∪</m:t>
                        </m:r>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r>
                          <a:rPr lang="en-US" altLang="ja-JP" b="0" i="1" smtClean="0">
                            <a:latin typeface="Cambria Math" charset="0"/>
                          </a:rPr>
                          <m:t> |</m:t>
                        </m:r>
                      </m:den>
                    </m:f>
                  </m:oMath>
                </a14:m>
                <a:endParaRPr lang="en-US" altLang="ja-JP" b="0" dirty="0"/>
              </a:p>
              <a:p>
                <a:r>
                  <a:rPr lang="en-US" altLang="ja-JP" dirty="0"/>
                  <a:t>full-mode (</a:t>
                </a:r>
                <a:r>
                  <a:rPr lang="ja-JP" altLang="en-US" dirty="0"/>
                  <a:t>両方に注釈が存在</a:t>
                </a:r>
                <a:r>
                  <a:rPr lang="en-US" altLang="ja-JP" dirty="0"/>
                  <a:t>)</a:t>
                </a:r>
              </a:p>
              <a:p>
                <a:pPr lvl="1"/>
                <a14:m>
                  <m:oMath xmlns:m="http://schemas.openxmlformats.org/officeDocument/2006/math">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𝑝𝑒𝑟𝑐𝑒𝑝𝑡𝑢𝑎𝑙</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𝑚𝑒𝑚𝑒</m:t>
                        </m:r>
                      </m:sub>
                    </m:sSub>
                    <m:r>
                      <a:rPr lang="en-US" altLang="ja-JP" i="1" dirty="0" smtClean="0">
                        <a:latin typeface="Cambria Math" charset="0"/>
                      </a:rPr>
                      <m:t>=0.4, </m:t>
                    </m:r>
                    <m:r>
                      <a:rPr lang="en-US" altLang="ja-JP" b="0" i="1" dirty="0" smtClean="0">
                        <a:latin typeface="Cambria Math" charset="0"/>
                      </a:rPr>
                      <m:t> </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𝑝𝑒𝑜𝑝𝑙𝑒</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𝑐𝑢𝑙𝑡𝑢𝑟𝑒</m:t>
                        </m:r>
                      </m:sub>
                    </m:sSub>
                    <m:r>
                      <a:rPr lang="en-US" altLang="ja-JP" b="0" i="1" dirty="0" smtClean="0">
                        <a:latin typeface="Cambria Math" charset="0"/>
                      </a:rPr>
                      <m:t>=0.1</m:t>
                    </m:r>
                    <m:r>
                      <a:rPr lang="ja-JP" altLang="en-US" b="0" i="1" dirty="0" smtClean="0">
                        <a:latin typeface="Cambria Math" charset="0"/>
                      </a:rPr>
                      <m:t> </m:t>
                    </m:r>
                  </m:oMath>
                </a14:m>
                <a:endParaRPr lang="en-US" altLang="ja-JP" dirty="0"/>
              </a:p>
              <a:p>
                <a:r>
                  <a:rPr lang="en-US" altLang="ja-JP" dirty="0"/>
                  <a:t>p</a:t>
                </a:r>
                <a:r>
                  <a:rPr kumimoji="1" lang="en-US" altLang="ja-JP" dirty="0"/>
                  <a:t>artial-mode (</a:t>
                </a:r>
                <a:r>
                  <a:rPr kumimoji="1" lang="ja-JP" altLang="en-US" dirty="0"/>
                  <a:t>片方のみに注釈が存在</a:t>
                </a:r>
                <a:r>
                  <a:rPr kumimoji="1" lang="en-US" altLang="ja-JP" dirty="0"/>
                  <a:t>)</a:t>
                </a:r>
              </a:p>
              <a:p>
                <a:pPr lvl="1"/>
                <a14:m>
                  <m:oMath xmlns:m="http://schemas.openxmlformats.org/officeDocument/2006/math">
                    <m:sSub>
                      <m:sSubPr>
                        <m:ctrlPr>
                          <a:rPr lang="en-US" altLang="ja-JP" i="1" dirty="0">
                            <a:latin typeface="Cambria Math" panose="02040503050406030204" pitchFamily="18" charset="0"/>
                          </a:rPr>
                        </m:ctrlPr>
                      </m:sSubPr>
                      <m:e>
                        <m:r>
                          <a:rPr lang="en-US" altLang="ja-JP" i="1" dirty="0">
                            <a:latin typeface="Cambria Math" charset="0"/>
                          </a:rPr>
                          <m:t>𝑤</m:t>
                        </m:r>
                      </m:e>
                      <m:sub>
                        <m:r>
                          <a:rPr lang="en-US" altLang="ja-JP" i="1" dirty="0">
                            <a:latin typeface="Cambria Math" charset="0"/>
                          </a:rPr>
                          <m:t>𝑝𝑒𝑟𝑐𝑒𝑝𝑡𝑢𝑎𝑙</m:t>
                        </m:r>
                      </m:sub>
                    </m:sSub>
                  </m:oMath>
                </a14:m>
                <a:r>
                  <a:rPr kumimoji="1" lang="en-US" altLang="ja-JP" dirty="0"/>
                  <a:t> = 1 </a:t>
                </a:r>
                <a:r>
                  <a:rPr kumimoji="1" lang="ja-JP" altLang="en-US" dirty="0"/>
                  <a:t>それ以外は</a:t>
                </a:r>
                <a:r>
                  <a:rPr lang="en-US" altLang="ja-JP" dirty="0"/>
                  <a:t> 0</a:t>
                </a:r>
                <a:endParaRPr kumimoji="1" lang="en-US" altLang="ja-JP" dirty="0"/>
              </a:p>
              <a:p>
                <a:pPr lvl="1"/>
                <a:endParaRPr kumimoji="1" lang="en-US" altLang="ja-JP" dirty="0"/>
              </a:p>
              <a:p>
                <a:endParaRPr kumimoji="1"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50" y="1171579"/>
                <a:ext cx="7886700" cy="6012991"/>
              </a:xfrm>
              <a:blipFill rotWithShape="0">
                <a:blip r:embed="rId3"/>
                <a:stretch>
                  <a:fillRect l="-1005" t="-141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20</a:t>
            </a:fld>
            <a:endParaRPr kumimoji="1" lang="ja-JP" altLang="en-US"/>
          </a:p>
        </p:txBody>
      </p:sp>
    </p:spTree>
    <p:extLst>
      <p:ext uri="{BB962C8B-B14F-4D97-AF65-F5344CB8AC3E}">
        <p14:creationId xmlns:p14="http://schemas.microsoft.com/office/powerpoint/2010/main" val="2931117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21</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509409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565C461-FA12-814C-9F13-11ED2C8B5BA2}"/>
              </a:ext>
            </a:extLst>
          </p:cNvPr>
          <p:cNvSpPr>
            <a:spLocks noGrp="1"/>
          </p:cNvSpPr>
          <p:nvPr>
            <p:ph idx="1"/>
          </p:nvPr>
        </p:nvSpPr>
        <p:spPr/>
        <p:txBody>
          <a:bodyPr/>
          <a:lstStyle/>
          <a:p>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8F503B14-D28A-2743-873D-C4EE2FE17536}"/>
              </a:ext>
            </a:extLst>
          </p:cNvPr>
          <p:cNvSpPr>
            <a:spLocks noGrp="1"/>
          </p:cNvSpPr>
          <p:nvPr>
            <p:ph type="sldNum" sz="quarter" idx="12"/>
          </p:nvPr>
        </p:nvSpPr>
        <p:spPr/>
        <p:txBody>
          <a:bodyPr/>
          <a:lstStyle/>
          <a:p>
            <a:fld id="{3E48B941-74AF-4648-A5A2-DF81533F4F8C}" type="slidenum">
              <a:rPr kumimoji="1" lang="ja-JP" altLang="en-US" smtClean="0"/>
              <a:t>22</a:t>
            </a:fld>
            <a:endParaRPr kumimoji="1" lang="ja-JP" altLang="en-US" dirty="0"/>
          </a:p>
        </p:txBody>
      </p:sp>
      <p:sp>
        <p:nvSpPr>
          <p:cNvPr id="4" name="タイトル 3">
            <a:extLst>
              <a:ext uri="{FF2B5EF4-FFF2-40B4-BE49-F238E27FC236}">
                <a16:creationId xmlns:a16="http://schemas.microsoft.com/office/drawing/2014/main" id="{F4BC0289-E461-1943-9ADE-1078C1546669}"/>
              </a:ext>
            </a:extLst>
          </p:cNvPr>
          <p:cNvSpPr>
            <a:spLocks noGrp="1"/>
          </p:cNvSpPr>
          <p:nvPr>
            <p:ph type="title"/>
          </p:nvPr>
        </p:nvSpPr>
        <p:spPr>
          <a:xfrm>
            <a:off x="613775" y="142876"/>
            <a:ext cx="7915864" cy="883163"/>
          </a:xfrm>
        </p:spPr>
        <p:txBody>
          <a:bodyPr/>
          <a:lstStyle/>
          <a:p>
            <a:r>
              <a:rPr lang="ja-JP" altLang="en-US"/>
              <a:t>付録｜ミームのまとめサイト</a:t>
            </a:r>
            <a:endParaRPr kumimoji="1" lang="ja-JP" altLang="en-US"/>
          </a:p>
        </p:txBody>
      </p:sp>
      <p:sp>
        <p:nvSpPr>
          <p:cNvPr id="5" name="スライド番号プレースホルダー 3">
            <a:extLst>
              <a:ext uri="{FF2B5EF4-FFF2-40B4-BE49-F238E27FC236}">
                <a16:creationId xmlns:a16="http://schemas.microsoft.com/office/drawing/2014/main" id="{230D312D-D452-8C4D-8B6E-5B02F295DC7B}"/>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22</a:t>
            </a:fld>
            <a:endParaRPr lang="ja-JP" altLang="en-US"/>
          </a:p>
        </p:txBody>
      </p:sp>
      <mc:AlternateContent xmlns:mc="http://schemas.openxmlformats.org/markup-compatibility/2006" xmlns:a14="http://schemas.microsoft.com/office/drawing/2010/main">
        <mc:Choice Requires="a14">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2"/>
                          <a:stretch>
                            <a:fillRect l="-154902" t="-102778" r="-402941" b="-219444"/>
                          </a:stretch>
                        </a:blipFill>
                      </a:tcPr>
                    </a:tc>
                    <a:tc>
                      <a:txBody>
                        <a:bodyPr/>
                        <a:lstStyle/>
                        <a:p>
                          <a:endParaRPr lang="ja-JP"/>
                        </a:p>
                      </a:txBody>
                      <a:tcPr marL="109954" marR="109954" marT="54977" marB="54977">
                        <a:blipFill>
                          <a:blip r:embed="rId2"/>
                          <a:stretch>
                            <a:fillRect l="-254902" t="-102778" r="-302941" b="-219444"/>
                          </a:stretch>
                        </a:blipFill>
                      </a:tcPr>
                    </a:tc>
                    <a:tc>
                      <a:txBody>
                        <a:bodyPr/>
                        <a:lstStyle/>
                        <a:p>
                          <a:endParaRPr lang="ja-JP"/>
                        </a:p>
                      </a:txBody>
                      <a:tcPr marL="109954" marR="109954" marT="54977" marB="54977">
                        <a:blipFill>
                          <a:blip r:embed="rId2"/>
                          <a:stretch>
                            <a:fillRect l="-351456" t="-102778" r="-200000" b="-219444"/>
                          </a:stretch>
                        </a:blipFill>
                      </a:tcPr>
                    </a:tc>
                    <a:tc>
                      <a:txBody>
                        <a:bodyPr/>
                        <a:lstStyle/>
                        <a:p>
                          <a:endParaRPr lang="ja-JP"/>
                        </a:p>
                      </a:txBody>
                      <a:tcPr marL="109954" marR="109954" marT="54977" marB="54977">
                        <a:blipFill>
                          <a:blip r:embed="rId2"/>
                          <a:stretch>
                            <a:fillRect l="-455882" t="-102778" r="-101961" b="-219444"/>
                          </a:stretch>
                        </a:blipFill>
                      </a:tcPr>
                    </a:tc>
                    <a:tc>
                      <a:txBody>
                        <a:bodyPr/>
                        <a:lstStyle/>
                        <a:p>
                          <a:endParaRPr lang="ja-JP"/>
                        </a:p>
                      </a:txBody>
                      <a:tcPr marL="109954" marR="109954" marT="54977" marB="54977">
                        <a:blipFill>
                          <a:blip r:embed="rId2"/>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2"/>
                          <a:stretch>
                            <a:fillRect l="-154902" t="-208571" r="-402941" b="-125714"/>
                          </a:stretch>
                        </a:blipFill>
                      </a:tcPr>
                    </a:tc>
                    <a:tc>
                      <a:txBody>
                        <a:bodyPr/>
                        <a:lstStyle/>
                        <a:p>
                          <a:endParaRPr lang="ja-JP"/>
                        </a:p>
                      </a:txBody>
                      <a:tcPr marL="109954" marR="109954" marT="54977" marB="54977">
                        <a:blipFill>
                          <a:blip r:embed="rId2"/>
                          <a:stretch>
                            <a:fillRect l="-254902" t="-208571" r="-302941" b="-125714"/>
                          </a:stretch>
                        </a:blipFill>
                      </a:tcPr>
                    </a:tc>
                    <a:tc>
                      <a:txBody>
                        <a:bodyPr/>
                        <a:lstStyle/>
                        <a:p>
                          <a:endParaRPr lang="ja-JP"/>
                        </a:p>
                      </a:txBody>
                      <a:tcPr marL="109954" marR="109954" marT="54977" marB="54977">
                        <a:blipFill>
                          <a:blip r:embed="rId2"/>
                          <a:stretch>
                            <a:fillRect l="-351456" t="-208571" r="-200000" b="-125714"/>
                          </a:stretch>
                        </a:blipFill>
                      </a:tcPr>
                    </a:tc>
                    <a:tc>
                      <a:txBody>
                        <a:bodyPr/>
                        <a:lstStyle/>
                        <a:p>
                          <a:endParaRPr lang="ja-JP"/>
                        </a:p>
                      </a:txBody>
                      <a:tcPr marL="109954" marR="109954" marT="54977" marB="54977">
                        <a:blipFill>
                          <a:blip r:embed="rId2"/>
                          <a:stretch>
                            <a:fillRect l="-455882" t="-208571" r="-101961" b="-125714"/>
                          </a:stretch>
                        </a:blipFill>
                      </a:tcPr>
                    </a:tc>
                    <a:tc>
                      <a:txBody>
                        <a:bodyPr/>
                        <a:lstStyle/>
                        <a:p>
                          <a:endParaRPr lang="ja-JP"/>
                        </a:p>
                      </a:txBody>
                      <a:tcPr marL="109954" marR="109954" marT="54977" marB="54977">
                        <a:blipFill>
                          <a:blip r:embed="rId2"/>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2"/>
                          <a:stretch>
                            <a:fillRect l="-154902" t="-300000" r="-402941" b="-22222"/>
                          </a:stretch>
                        </a:blipFill>
                      </a:tcPr>
                    </a:tc>
                    <a:tc>
                      <a:txBody>
                        <a:bodyPr/>
                        <a:lstStyle/>
                        <a:p>
                          <a:endParaRPr lang="ja-JP"/>
                        </a:p>
                      </a:txBody>
                      <a:tcPr marL="109954" marR="109954" marT="54977" marB="54977">
                        <a:blipFill>
                          <a:blip r:embed="rId2"/>
                          <a:stretch>
                            <a:fillRect l="-254902" t="-300000" r="-302941" b="-22222"/>
                          </a:stretch>
                        </a:blipFill>
                      </a:tcPr>
                    </a:tc>
                    <a:tc>
                      <a:txBody>
                        <a:bodyPr/>
                        <a:lstStyle/>
                        <a:p>
                          <a:endParaRPr lang="ja-JP"/>
                        </a:p>
                      </a:txBody>
                      <a:tcPr marL="109954" marR="109954" marT="54977" marB="54977">
                        <a:blipFill>
                          <a:blip r:embed="rId2"/>
                          <a:stretch>
                            <a:fillRect l="-351456" t="-300000" r="-200000" b="-22222"/>
                          </a:stretch>
                        </a:blipFill>
                      </a:tcPr>
                    </a:tc>
                    <a:tc>
                      <a:txBody>
                        <a:bodyPr/>
                        <a:lstStyle/>
                        <a:p>
                          <a:endParaRPr lang="ja-JP"/>
                        </a:p>
                      </a:txBody>
                      <a:tcPr marL="109954" marR="109954" marT="54977" marB="54977">
                        <a:blipFill>
                          <a:blip r:embed="rId2"/>
                          <a:stretch>
                            <a:fillRect l="-455882" t="-300000" r="-101961" b="-22222"/>
                          </a:stretch>
                        </a:blipFill>
                      </a:tcPr>
                    </a:tc>
                    <a:tc>
                      <a:txBody>
                        <a:bodyPr/>
                        <a:lstStyle/>
                        <a:p>
                          <a:endParaRPr lang="ja-JP"/>
                        </a:p>
                      </a:txBody>
                      <a:tcPr marL="109954" marR="109954" marT="54977" marB="54977">
                        <a:blipFill>
                          <a:blip r:embed="rId2"/>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正方形/長方形 6">
            <a:extLst>
              <a:ext uri="{FF2B5EF4-FFF2-40B4-BE49-F238E27FC236}">
                <a16:creationId xmlns:a16="http://schemas.microsoft.com/office/drawing/2014/main" id="{0984006A-2FD3-774E-8B0A-05C55C410DB8}"/>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5D595E4B-2A91-9848-935C-10541F9AE388}"/>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81A2F3C-A109-CC43-83DA-34266DE0C3EA}"/>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34BFE5A-D7A8-9A43-921B-BFE16AD07E9C}"/>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D0C71E48-50C5-0445-81DC-6BDCBEF90772}"/>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099046B7-5203-814B-ABCF-A90CCBF4313C}"/>
              </a:ext>
            </a:extLst>
          </p:cNvPr>
          <p:cNvSpPr txBox="1">
            <a:spLocks/>
          </p:cNvSpPr>
          <p:nvPr/>
        </p:nvSpPr>
        <p:spPr>
          <a:xfrm>
            <a:off x="628650" y="1171579"/>
            <a:ext cx="8020050" cy="3940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2"/>
                </a:solidFill>
              </a:rPr>
              <a:t> </a:t>
            </a:r>
            <a:r>
              <a:rPr lang="en-US" altLang="ja-JP" b="1" dirty="0">
                <a:solidFill>
                  <a:schemeClr val="accent1"/>
                </a:solidFill>
              </a:rPr>
              <a:t>Know Your Meme (KYM)</a:t>
            </a:r>
          </a:p>
          <a:p>
            <a:pPr lvl="1"/>
            <a:r>
              <a:rPr lang="ja-JP" altLang="en-US" b="1"/>
              <a:t>ミームの辞書をまとめたクラウドソーシングサービス</a:t>
            </a:r>
            <a:endParaRPr lang="en-US" altLang="ja-JP" b="1" dirty="0"/>
          </a:p>
          <a:p>
            <a:pPr lvl="1"/>
            <a:r>
              <a:rPr lang="ja-JP" altLang="en-US"/>
              <a:t>ミームに対して役立つメタデータを供給</a:t>
            </a:r>
            <a:endParaRPr lang="en-US" altLang="ja-JP" dirty="0"/>
          </a:p>
          <a:p>
            <a:pPr lvl="2"/>
            <a:r>
              <a:rPr lang="ja-JP" altLang="en-US"/>
              <a:t>キーワードタグ</a:t>
            </a:r>
            <a:endParaRPr lang="en-US" altLang="ja-JP" dirty="0"/>
          </a:p>
          <a:p>
            <a:pPr lvl="2"/>
            <a:r>
              <a:rPr lang="ja-JP" altLang="en-US"/>
              <a:t>説明</a:t>
            </a:r>
            <a:endParaRPr lang="en-US" altLang="ja-JP" dirty="0"/>
          </a:p>
          <a:p>
            <a:pPr lvl="2"/>
            <a:r>
              <a:rPr lang="ja-JP" altLang="en-US"/>
              <a:t>例</a:t>
            </a:r>
            <a:endParaRPr lang="en-US" altLang="ja-JP" dirty="0"/>
          </a:p>
          <a:p>
            <a:pPr lvl="2"/>
            <a:r>
              <a:rPr lang="ja-JP" altLang="en-US"/>
              <a:t>イメージギャラリー</a:t>
            </a:r>
            <a:endParaRPr lang="en-US" altLang="ja-JP" dirty="0"/>
          </a:p>
          <a:p>
            <a:pPr lvl="1"/>
            <a:endParaRPr lang="en-US" altLang="ja-JP" dirty="0"/>
          </a:p>
          <a:p>
            <a:endParaRPr lang="ja-JP" altLang="en-US" dirty="0"/>
          </a:p>
        </p:txBody>
      </p:sp>
    </p:spTree>
    <p:extLst>
      <p:ext uri="{BB962C8B-B14F-4D97-AF65-F5344CB8AC3E}">
        <p14:creationId xmlns:p14="http://schemas.microsoft.com/office/powerpoint/2010/main" val="2941303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データセットへの適用は不可能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のミームの意味付けが必要</a:t>
              </a:r>
              <a:endParaRPr lang="en-US" altLang="ja-JP" b="1" dirty="0"/>
            </a:p>
            <a:p>
              <a:pPr marL="914400" lvl="2" indent="0">
                <a:buNone/>
              </a:pPr>
              <a:r>
                <a:rPr lang="en-US" altLang="ja-JP" dirty="0"/>
                <a:t>→ </a:t>
              </a:r>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marL="914400" lvl="2" indent="0">
                <a:buNone/>
              </a:pPr>
              <a:r>
                <a:rPr lang="ja-JP" altLang="en-US"/>
                <a:t>→ 伝搬性をもつ事象を表現できるモデルを作成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dirty="0"/>
              <a:t> </a:t>
            </a:r>
            <a:r>
              <a:rPr lang="ja-JP" altLang="en-US"/>
              <a:t>調査対象の</a:t>
            </a:r>
            <a:r>
              <a:rPr lang="en-US" altLang="ja-JP" dirty="0"/>
              <a:t> SNS</a:t>
            </a:r>
            <a:endParaRPr lang="en-US" altLang="ja-JP" b="1" dirty="0">
              <a:solidFill>
                <a:schemeClr val="accent1"/>
              </a:solidFill>
            </a:endParaRPr>
          </a:p>
          <a:p>
            <a:pPr lvl="1"/>
            <a:r>
              <a:rPr lang="en-US" altLang="ja-JP" b="1" dirty="0">
                <a:solidFill>
                  <a:schemeClr val="accent1"/>
                </a:solidFill>
              </a:rPr>
              <a:t>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marL="0" indent="0">
              <a:buNone/>
            </a:pPr>
            <a:endParaRPr lang="en-US" altLang="ja-JP" b="1" dirty="0">
              <a:solidFill>
                <a:schemeClr val="accent1"/>
              </a:solidFill>
            </a:endParaRPr>
          </a:p>
          <a:p>
            <a:pPr marL="0" indent="0">
              <a:buNone/>
            </a:pPr>
            <a:endParaRPr lang="en-US" altLang="ja-JP" sz="800" b="1" dirty="0">
              <a:solidFill>
                <a:schemeClr val="accent1"/>
              </a:solidFill>
            </a:endParaRPr>
          </a:p>
          <a:p>
            <a:pPr lvl="1"/>
            <a:r>
              <a:rPr lang="en-US" altLang="ja-JP" b="1" dirty="0">
                <a:solidFill>
                  <a:schemeClr val="accent1"/>
                </a:solidFill>
              </a:rPr>
              <a:t>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sz="1200" dirty="0">
              <a:solidFill>
                <a:schemeClr val="accent1"/>
              </a:solidFill>
            </a:endParaRPr>
          </a:p>
          <a:p>
            <a:r>
              <a:rPr lang="en-US" altLang="ja-JP" dirty="0">
                <a:solidFill>
                  <a:schemeClr val="accent1"/>
                </a:solidFill>
              </a:rPr>
              <a:t> </a:t>
            </a:r>
            <a:r>
              <a:rPr lang="ja-JP" altLang="en-US"/>
              <a:t>ミームのまとめサイト</a:t>
            </a:r>
            <a:r>
              <a:rPr lang="en-US" altLang="ja-JP" dirty="0"/>
              <a:t> (</a:t>
            </a:r>
            <a:r>
              <a:rPr lang="ja-JP" altLang="en-US"/>
              <a:t>キュレーションサービス</a:t>
            </a:r>
            <a:r>
              <a:rPr lang="en-US" altLang="ja-JP" dirty="0"/>
              <a:t>)</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3515932" y="1053784"/>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3722541704"/>
              </p:ext>
            </p:extLst>
          </p:nvPr>
        </p:nvGraphicFramePr>
        <p:xfrm>
          <a:off x="1169894" y="1968877"/>
          <a:ext cx="7858196" cy="1188720"/>
        </p:xfrm>
        <a:graphic>
          <a:graphicData uri="http://schemas.openxmlformats.org/drawingml/2006/table">
            <a:tbl>
              <a:tblPr firstRow="1" bandRow="1">
                <a:tableStyleId>{5C22544A-7EE6-4342-B048-85BDC9FD1C3A}</a:tableStyleId>
              </a:tblPr>
              <a:tblGrid>
                <a:gridCol w="2213019">
                  <a:extLst>
                    <a:ext uri="{9D8B030D-6E8A-4147-A177-3AD203B41FA5}">
                      <a16:colId xmlns:a16="http://schemas.microsoft.com/office/drawing/2014/main" val="1266716113"/>
                    </a:ext>
                  </a:extLst>
                </a:gridCol>
                <a:gridCol w="5645177">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1376716375"/>
              </p:ext>
            </p:extLst>
          </p:nvPr>
        </p:nvGraphicFramePr>
        <p:xfrm>
          <a:off x="1169894" y="3573029"/>
          <a:ext cx="7858196" cy="1584960"/>
        </p:xfrm>
        <a:graphic>
          <a:graphicData uri="http://schemas.openxmlformats.org/drawingml/2006/table">
            <a:tbl>
              <a:tblPr firstRow="1" bandRow="1">
                <a:tableStyleId>{5C22544A-7EE6-4342-B048-85BDC9FD1C3A}</a:tableStyleId>
              </a:tblPr>
              <a:tblGrid>
                <a:gridCol w="2213017">
                  <a:extLst>
                    <a:ext uri="{9D8B030D-6E8A-4147-A177-3AD203B41FA5}">
                      <a16:colId xmlns:a16="http://schemas.microsoft.com/office/drawing/2014/main" val="1266716113"/>
                    </a:ext>
                  </a:extLst>
                </a:gridCol>
                <a:gridCol w="5645179">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graphicFrame>
        <p:nvGraphicFramePr>
          <p:cNvPr id="8" name="表 7">
            <a:extLst>
              <a:ext uri="{FF2B5EF4-FFF2-40B4-BE49-F238E27FC236}">
                <a16:creationId xmlns:a16="http://schemas.microsoft.com/office/drawing/2014/main" id="{A2139704-B006-7C46-BE0B-715B2BE1FA12}"/>
              </a:ext>
            </a:extLst>
          </p:cNvPr>
          <p:cNvGraphicFramePr>
            <a:graphicFrameLocks noGrp="1"/>
          </p:cNvGraphicFramePr>
          <p:nvPr>
            <p:extLst>
              <p:ext uri="{D42A27DB-BD31-4B8C-83A1-F6EECF244321}">
                <p14:modId xmlns:p14="http://schemas.microsoft.com/office/powerpoint/2010/main" val="2928707756"/>
              </p:ext>
            </p:extLst>
          </p:nvPr>
        </p:nvGraphicFramePr>
        <p:xfrm>
          <a:off x="1116231" y="5670138"/>
          <a:ext cx="7858196" cy="792480"/>
        </p:xfrm>
        <a:graphic>
          <a:graphicData uri="http://schemas.openxmlformats.org/drawingml/2006/table">
            <a:tbl>
              <a:tblPr firstRow="1" bandRow="1">
                <a:tableStyleId>{5C22544A-7EE6-4342-B048-85BDC9FD1C3A}</a:tableStyleId>
              </a:tblPr>
              <a:tblGrid>
                <a:gridCol w="3017886">
                  <a:extLst>
                    <a:ext uri="{9D8B030D-6E8A-4147-A177-3AD203B41FA5}">
                      <a16:colId xmlns:a16="http://schemas.microsoft.com/office/drawing/2014/main" val="1266716113"/>
                    </a:ext>
                  </a:extLst>
                </a:gridCol>
                <a:gridCol w="4840310">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Know Your Meme (KYM)</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ミームに対するメタデータを供給</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bl>
          </a:graphicData>
        </a:graphic>
      </p:graphicFrame>
    </p:spTree>
    <p:extLst>
      <p:ext uri="{BB962C8B-B14F-4D97-AF65-F5344CB8AC3E}">
        <p14:creationId xmlns:p14="http://schemas.microsoft.com/office/powerpoint/2010/main" val="223103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441590430"/>
              </p:ext>
            </p:extLst>
          </p:nvPr>
        </p:nvGraphicFramePr>
        <p:xfrm>
          <a:off x="392631" y="1099268"/>
          <a:ext cx="3994703" cy="4716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471121" y="1166659"/>
            <a:ext cx="4415299" cy="4933609"/>
          </a:xfrm>
        </p:spPr>
        <p:txBody>
          <a:bodyPr>
            <a:normAutofit/>
          </a:bodyPr>
          <a:lstStyle/>
          <a:p>
            <a:pPr marL="457200" indent="-457200">
              <a:lnSpc>
                <a:spcPct val="100000"/>
              </a:lnSpc>
              <a:buFont typeface="+mj-lt"/>
              <a:buAutoNum type="arabicPeriod"/>
            </a:pPr>
            <a:r>
              <a:rPr lang="en-US" altLang="ja-JP" dirty="0"/>
              <a:t>64 bit </a:t>
            </a:r>
            <a:r>
              <a:rPr lang="ja-JP" altLang="en-US"/>
              <a:t>ハッシュ値を利用</a:t>
            </a:r>
            <a:endParaRPr lang="en-US" altLang="ja-JP" dirty="0"/>
          </a:p>
          <a:p>
            <a:pPr lvl="1">
              <a:lnSpc>
                <a:spcPct val="100000"/>
              </a:lnSpc>
            </a:pPr>
            <a:r>
              <a:rPr lang="ja-JP" altLang="en-US"/>
              <a:t>似た画像は</a:t>
            </a:r>
            <a:r>
              <a:rPr kumimoji="1" lang="ja-JP" altLang="en-US"/>
              <a:t>近い値を保持</a:t>
            </a:r>
            <a:endParaRPr lang="en-US" altLang="ja-JP" sz="100" dirty="0"/>
          </a:p>
          <a:p>
            <a:pPr marL="457200" indent="-457200">
              <a:lnSpc>
                <a:spcPct val="100000"/>
              </a:lnSpc>
              <a:buFont typeface="+mj-lt"/>
              <a:buAutoNum type="arabicPeriod"/>
            </a:pPr>
            <a:r>
              <a:rPr lang="ja-JP" altLang="en-US"/>
              <a:t>ハミング距離準拠の</a:t>
            </a:r>
            <a:br>
              <a:rPr lang="en-US" altLang="ja-JP" dirty="0"/>
            </a:br>
            <a:r>
              <a:rPr lang="ja-JP" altLang="en-US"/>
              <a:t>アルゴリズムを利用</a:t>
            </a:r>
            <a:endParaRPr lang="en-US" altLang="ja-JP" sz="100" dirty="0"/>
          </a:p>
          <a:p>
            <a:pPr marL="457200" indent="-457200">
              <a:lnSpc>
                <a:spcPct val="100000"/>
              </a:lnSpc>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sz="1100" dirty="0"/>
          </a:p>
          <a:p>
            <a:pPr marL="457200" indent="-457200">
              <a:lnSpc>
                <a:spcPct val="100000"/>
              </a:lnSpc>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sz="100" dirty="0"/>
          </a:p>
          <a:p>
            <a:pPr marL="457200" indent="-457200">
              <a:lnSpc>
                <a:spcPct val="100000"/>
              </a:lnSpc>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5</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195691"/>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
        <p:nvSpPr>
          <p:cNvPr id="9" name="コンテンツ プレースホルダー 2">
            <a:extLst>
              <a:ext uri="{FF2B5EF4-FFF2-40B4-BE49-F238E27FC236}">
                <a16:creationId xmlns:a16="http://schemas.microsoft.com/office/drawing/2014/main" id="{0DD4379C-20B4-C648-BC22-0D5ADF127903}"/>
              </a:ext>
            </a:extLst>
          </p:cNvPr>
          <p:cNvSpPr txBox="1">
            <a:spLocks/>
          </p:cNvSpPr>
          <p:nvPr/>
        </p:nvSpPr>
        <p:spPr>
          <a:xfrm>
            <a:off x="628650" y="1171579"/>
            <a:ext cx="8362950" cy="59607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endParaRPr lang="en-US" altLang="ja-JP" b="1" dirty="0">
              <a:solidFill>
                <a:schemeClr val="accent1"/>
              </a:solidFill>
            </a:endParaRPr>
          </a:p>
        </p:txBody>
      </p:sp>
    </p:spTree>
    <p:extLst>
      <p:ext uri="{BB962C8B-B14F-4D97-AF65-F5344CB8AC3E}">
        <p14:creationId xmlns:p14="http://schemas.microsoft.com/office/powerpoint/2010/main" val="3676612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t> (</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悪意のないミームは</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t> (</a:t>
            </a:r>
            <a:r>
              <a:rPr lang="ja-JP" altLang="en-US"/>
              <a:t>図中</a:t>
            </a:r>
            <a:r>
              <a:rPr lang="ja-JP" altLang="en-US">
                <a:solidFill>
                  <a:schemeClr val="accent2"/>
                </a:solidFill>
              </a:rPr>
              <a:t>黄</a:t>
            </a:r>
            <a:r>
              <a:rPr lang="en-US" altLang="ja-JP" dirty="0"/>
              <a:t>)</a:t>
            </a:r>
            <a:r>
              <a:rPr lang="ja-JP" altLang="en-US"/>
              <a:t> 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6235856"/>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2532582" y="1934089"/>
            <a:ext cx="200576" cy="3828832"/>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6418113" y="1908025"/>
            <a:ext cx="200023" cy="390872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2227302" y="3396133"/>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5904754" y="343463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grpSp>
        <p:nvGrpSpPr>
          <p:cNvPr id="8" name="グループ化 7">
            <a:extLst>
              <a:ext uri="{FF2B5EF4-FFF2-40B4-BE49-F238E27FC236}">
                <a16:creationId xmlns:a16="http://schemas.microsoft.com/office/drawing/2014/main" id="{D0E09264-92FC-E246-8952-050DEBCA6D17}"/>
              </a:ext>
            </a:extLst>
          </p:cNvPr>
          <p:cNvGrpSpPr/>
          <p:nvPr/>
        </p:nvGrpSpPr>
        <p:grpSpPr>
          <a:xfrm>
            <a:off x="687146" y="3897609"/>
            <a:ext cx="7818351" cy="2858791"/>
            <a:chOff x="2540660" y="3856420"/>
            <a:chExt cx="7818351" cy="2858791"/>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l="47481" b="677"/>
            <a:stretch/>
          </p:blipFill>
          <p:spPr>
            <a:xfrm>
              <a:off x="4425696" y="3858562"/>
              <a:ext cx="4114642" cy="2855298"/>
            </a:xfrm>
            <a:prstGeom prst="rect">
              <a:avLst/>
            </a:prstGeom>
          </p:spPr>
        </p:pic>
        <p:sp>
          <p:nvSpPr>
            <p:cNvPr id="41" name="正方形/長方形 40">
              <a:extLst>
                <a:ext uri="{FF2B5EF4-FFF2-40B4-BE49-F238E27FC236}">
                  <a16:creationId xmlns:a16="http://schemas.microsoft.com/office/drawing/2014/main" id="{BF23C862-C2CA-C54E-98CD-86933A0CD653}"/>
                </a:ext>
              </a:extLst>
            </p:cNvPr>
            <p:cNvSpPr/>
            <p:nvPr/>
          </p:nvSpPr>
          <p:spPr>
            <a:xfrm>
              <a:off x="4432370" y="4486437"/>
              <a:ext cx="489942" cy="13773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436915" y="4718405"/>
              <a:ext cx="595434" cy="109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434582" y="5264042"/>
              <a:ext cx="973222" cy="1217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395295" y="5491980"/>
              <a:ext cx="973222" cy="1217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433711" y="4824228"/>
              <a:ext cx="837430" cy="12782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437484" y="5155111"/>
              <a:ext cx="1214347" cy="13862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440971" y="4270934"/>
              <a:ext cx="531911"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432503" y="4606173"/>
              <a:ext cx="773503"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438480" y="5386242"/>
              <a:ext cx="1380223"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438482" y="5613389"/>
              <a:ext cx="489570"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406674" y="5845623"/>
              <a:ext cx="958410"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nvGrpSpPr>
            <p:cNvPr id="7" name="グループ化 6">
              <a:extLst>
                <a:ext uri="{FF2B5EF4-FFF2-40B4-BE49-F238E27FC236}">
                  <a16:creationId xmlns:a16="http://schemas.microsoft.com/office/drawing/2014/main" id="{357FFFB9-ADD5-2A4B-A092-54168C5377E8}"/>
                </a:ext>
              </a:extLst>
            </p:cNvPr>
            <p:cNvGrpSpPr/>
            <p:nvPr/>
          </p:nvGrpSpPr>
          <p:grpSpPr>
            <a:xfrm>
              <a:off x="8483240" y="3859143"/>
              <a:ext cx="1875771" cy="2856068"/>
              <a:chOff x="8483240" y="3859143"/>
              <a:chExt cx="1875771" cy="2856068"/>
            </a:xfrm>
          </p:grpSpPr>
          <p:pic>
            <p:nvPicPr>
              <p:cNvPr id="61" name="図 60">
                <a:extLst>
                  <a:ext uri="{FF2B5EF4-FFF2-40B4-BE49-F238E27FC236}">
                    <a16:creationId xmlns:a16="http://schemas.microsoft.com/office/drawing/2014/main" id="{B28D2A7B-0B97-C64A-9B09-F8C7E882AE9E}"/>
                  </a:ext>
                </a:extLst>
              </p:cNvPr>
              <p:cNvPicPr>
                <a:picLocks noChangeAspect="1"/>
              </p:cNvPicPr>
              <p:nvPr/>
            </p:nvPicPr>
            <p:blipFill rotWithShape="1">
              <a:blip r:embed="rId3"/>
              <a:srcRect l="23777" r="52254" b="677"/>
              <a:stretch/>
            </p:blipFill>
            <p:spPr>
              <a:xfrm>
                <a:off x="8483240" y="3859143"/>
                <a:ext cx="1875771" cy="2856068"/>
              </a:xfrm>
              <a:prstGeom prst="rect">
                <a:avLst/>
              </a:prstGeom>
            </p:spPr>
          </p:pic>
          <p:sp>
            <p:nvSpPr>
              <p:cNvPr id="64" name="正方形/長方形 63">
                <a:extLst>
                  <a:ext uri="{FF2B5EF4-FFF2-40B4-BE49-F238E27FC236}">
                    <a16:creationId xmlns:a16="http://schemas.microsoft.com/office/drawing/2014/main" id="{94125278-4288-ED44-962E-C3AE57388039}"/>
                  </a:ext>
                </a:extLst>
              </p:cNvPr>
              <p:cNvSpPr/>
              <p:nvPr/>
            </p:nvSpPr>
            <p:spPr>
              <a:xfrm>
                <a:off x="8520422" y="4818788"/>
                <a:ext cx="489942" cy="13093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65" name="正方形/長方形 64">
                <a:extLst>
                  <a:ext uri="{FF2B5EF4-FFF2-40B4-BE49-F238E27FC236}">
                    <a16:creationId xmlns:a16="http://schemas.microsoft.com/office/drawing/2014/main" id="{80FB1963-13AB-7743-9016-A9D346A46111}"/>
                  </a:ext>
                </a:extLst>
              </p:cNvPr>
              <p:cNvSpPr/>
              <p:nvPr/>
            </p:nvSpPr>
            <p:spPr>
              <a:xfrm>
                <a:off x="8518328" y="6272008"/>
                <a:ext cx="595434" cy="13142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67" name="正方形/長方形 66">
                <a:extLst>
                  <a:ext uri="{FF2B5EF4-FFF2-40B4-BE49-F238E27FC236}">
                    <a16:creationId xmlns:a16="http://schemas.microsoft.com/office/drawing/2014/main" id="{4871DE36-1329-3041-BD20-7F06A5587C03}"/>
                  </a:ext>
                </a:extLst>
              </p:cNvPr>
              <p:cNvSpPr/>
              <p:nvPr/>
            </p:nvSpPr>
            <p:spPr>
              <a:xfrm>
                <a:off x="8522634" y="4475774"/>
                <a:ext cx="973222" cy="1217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7" name="正方形/長方形 76">
                <a:extLst>
                  <a:ext uri="{FF2B5EF4-FFF2-40B4-BE49-F238E27FC236}">
                    <a16:creationId xmlns:a16="http://schemas.microsoft.com/office/drawing/2014/main" id="{B7A4C0C9-3D57-AB41-9390-F5FFC24AED08}"/>
                  </a:ext>
                </a:extLst>
              </p:cNvPr>
              <p:cNvSpPr/>
              <p:nvPr/>
            </p:nvSpPr>
            <p:spPr>
              <a:xfrm>
                <a:off x="8518529" y="5163912"/>
                <a:ext cx="1214347"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pic>
          <p:nvPicPr>
            <p:cNvPr id="85" name="図 84">
              <a:extLst>
                <a:ext uri="{FF2B5EF4-FFF2-40B4-BE49-F238E27FC236}">
                  <a16:creationId xmlns:a16="http://schemas.microsoft.com/office/drawing/2014/main" id="{B8E21867-0528-1D48-906C-A38F4F6B015E}"/>
                </a:ext>
              </a:extLst>
            </p:cNvPr>
            <p:cNvPicPr>
              <a:picLocks noChangeAspect="1"/>
            </p:cNvPicPr>
            <p:nvPr/>
          </p:nvPicPr>
          <p:blipFill rotWithShape="1">
            <a:blip r:embed="rId3"/>
            <a:srcRect r="75965" b="677"/>
            <a:stretch/>
          </p:blipFill>
          <p:spPr>
            <a:xfrm>
              <a:off x="2540660" y="3856420"/>
              <a:ext cx="1883059" cy="2855298"/>
            </a:xfrm>
            <a:prstGeom prst="rect">
              <a:avLst/>
            </a:prstGeom>
          </p:spPr>
        </p:pic>
        <p:sp>
          <p:nvSpPr>
            <p:cNvPr id="86" name="正方形/長方形 85">
              <a:extLst>
                <a:ext uri="{FF2B5EF4-FFF2-40B4-BE49-F238E27FC236}">
                  <a16:creationId xmlns:a16="http://schemas.microsoft.com/office/drawing/2014/main" id="{1ADCF323-2821-F24B-B206-F3E29820EA58}"/>
                </a:ext>
              </a:extLst>
            </p:cNvPr>
            <p:cNvSpPr/>
            <p:nvPr/>
          </p:nvSpPr>
          <p:spPr>
            <a:xfrm>
              <a:off x="2579571" y="4955931"/>
              <a:ext cx="465491" cy="10365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7" name="正方形/長方形 86">
              <a:extLst>
                <a:ext uri="{FF2B5EF4-FFF2-40B4-BE49-F238E27FC236}">
                  <a16:creationId xmlns:a16="http://schemas.microsoft.com/office/drawing/2014/main" id="{9FE4CFE7-3BB9-1B48-96BF-46E00CCDE367}"/>
                </a:ext>
              </a:extLst>
            </p:cNvPr>
            <p:cNvSpPr/>
            <p:nvPr/>
          </p:nvSpPr>
          <p:spPr>
            <a:xfrm>
              <a:off x="2579314" y="4610381"/>
              <a:ext cx="539971" cy="22784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2" name="正方形/長方形 91">
              <a:extLst>
                <a:ext uri="{FF2B5EF4-FFF2-40B4-BE49-F238E27FC236}">
                  <a16:creationId xmlns:a16="http://schemas.microsoft.com/office/drawing/2014/main" id="{1BE2BB7C-1513-344F-AEC3-872D15E44264}"/>
                </a:ext>
              </a:extLst>
            </p:cNvPr>
            <p:cNvSpPr/>
            <p:nvPr/>
          </p:nvSpPr>
          <p:spPr>
            <a:xfrm>
              <a:off x="2591104" y="4374378"/>
              <a:ext cx="489942" cy="130931"/>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3" name="正方形/長方形 92">
              <a:extLst>
                <a:ext uri="{FF2B5EF4-FFF2-40B4-BE49-F238E27FC236}">
                  <a16:creationId xmlns:a16="http://schemas.microsoft.com/office/drawing/2014/main" id="{1009FDDC-20BF-5B4A-9E33-7322D70BA3CB}"/>
                </a:ext>
              </a:extLst>
            </p:cNvPr>
            <p:cNvSpPr/>
            <p:nvPr/>
          </p:nvSpPr>
          <p:spPr>
            <a:xfrm>
              <a:off x="2579591" y="4273344"/>
              <a:ext cx="954741" cy="10282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8" name="正方形/長方形 97">
              <a:extLst>
                <a:ext uri="{FF2B5EF4-FFF2-40B4-BE49-F238E27FC236}">
                  <a16:creationId xmlns:a16="http://schemas.microsoft.com/office/drawing/2014/main" id="{6FDF2466-BC51-7E43-921E-EF97BF53341A}"/>
                </a:ext>
              </a:extLst>
            </p:cNvPr>
            <p:cNvSpPr/>
            <p:nvPr/>
          </p:nvSpPr>
          <p:spPr>
            <a:xfrm>
              <a:off x="2591530" y="4501183"/>
              <a:ext cx="793166" cy="10991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9" name="正方形/長方形 98">
              <a:extLst>
                <a:ext uri="{FF2B5EF4-FFF2-40B4-BE49-F238E27FC236}">
                  <a16:creationId xmlns:a16="http://schemas.microsoft.com/office/drawing/2014/main" id="{B4666420-003E-9C43-823E-EE8B2521EE5F}"/>
                </a:ext>
              </a:extLst>
            </p:cNvPr>
            <p:cNvSpPr/>
            <p:nvPr/>
          </p:nvSpPr>
          <p:spPr>
            <a:xfrm>
              <a:off x="2577994" y="4834432"/>
              <a:ext cx="1170015" cy="12221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0" name="正方形/長方形 99">
              <a:extLst>
                <a:ext uri="{FF2B5EF4-FFF2-40B4-BE49-F238E27FC236}">
                  <a16:creationId xmlns:a16="http://schemas.microsoft.com/office/drawing/2014/main" id="{9712EFBA-7CE8-0148-95E8-3C970F14981D}"/>
                </a:ext>
              </a:extLst>
            </p:cNvPr>
            <p:cNvSpPr/>
            <p:nvPr/>
          </p:nvSpPr>
          <p:spPr>
            <a:xfrm>
              <a:off x="2572514" y="5728573"/>
              <a:ext cx="470145" cy="11123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 name="正方形/長方形 4">
            <a:extLst>
              <a:ext uri="{FF2B5EF4-FFF2-40B4-BE49-F238E27FC236}">
                <a16:creationId xmlns:a16="http://schemas.microsoft.com/office/drawing/2014/main" id="{45E3F3BB-200F-9C4D-AAC8-AB1C45529302}"/>
              </a:ext>
            </a:extLst>
          </p:cNvPr>
          <p:cNvSpPr/>
          <p:nvPr/>
        </p:nvSpPr>
        <p:spPr>
          <a:xfrm>
            <a:off x="6609611" y="6592677"/>
            <a:ext cx="45719" cy="1185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339364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043212"/>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100122"/>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a:xfrm>
            <a:off x="602201" y="154450"/>
            <a:ext cx="7915864" cy="883163"/>
          </a:xfrm>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209031" y="1342817"/>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81944" y="1989148"/>
            <a:ext cx="568824" cy="216243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087821" y="2017986"/>
            <a:ext cx="977462" cy="233329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63064" y="1358033"/>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1280733" y="5364638"/>
            <a:ext cx="3381097" cy="369332"/>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 </a:t>
            </a:r>
            <a:r>
              <a:rPr lang="ja-JP" altLang="en-US">
                <a:solidFill>
                  <a:schemeClr val="tx2"/>
                </a:solidFill>
                <a:latin typeface="Meiryo" charset="-128"/>
                <a:ea typeface="Meiryo" charset="-128"/>
                <a:cs typeface="Meiryo" charset="-128"/>
              </a:rPr>
              <a:t>大統領</a:t>
            </a:r>
            <a:r>
              <a:rPr lang="ja-JP" altLang="en-US" dirty="0">
                <a:solidFill>
                  <a:schemeClr val="tx2"/>
                </a:solidFill>
                <a:latin typeface="Meiryo" charset="-128"/>
                <a:ea typeface="Meiryo" charset="-128"/>
                <a:cs typeface="Meiryo" charset="-128"/>
              </a:rPr>
              <a:t>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4899128" y="5344309"/>
            <a:ext cx="2695322" cy="369332"/>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p:cNvCxnSpPr>
          <p:nvPr/>
        </p:nvCxnSpPr>
        <p:spPr>
          <a:xfrm flipV="1">
            <a:off x="4354286" y="3237187"/>
            <a:ext cx="1915886" cy="215537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165617"/>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6402838" y="1726063"/>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a:off x="7252661" y="2079629"/>
            <a:ext cx="425146" cy="21139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494512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4946452"/>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78653" y="1010417"/>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flipV="1">
            <a:off x="5486401" y="1654629"/>
            <a:ext cx="1415142" cy="18288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a:off x="3831771" y="1654629"/>
            <a:ext cx="740230" cy="211182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23994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24756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25673" y="5999088"/>
            <a:ext cx="8119242" cy="433965"/>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sz="2400" b="1">
                <a:solidFill>
                  <a:srgbClr val="4C4D4C"/>
                </a:solidFill>
                <a:ea typeface="メイリオ" charset="-128"/>
              </a:rPr>
              <a:t>政治的ミームの投稿数推移は実世界の出来事と密接に関係</a:t>
            </a:r>
            <a:endParaRPr lang="en-US" altLang="ja-JP" sz="2400"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5400000">
            <a:off x="4175959" y="2535621"/>
            <a:ext cx="413658" cy="661851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solidFill>
                <a:schemeClr val="tx2"/>
              </a:solidFill>
            </a:endParaRPr>
          </a:p>
        </p:txBody>
      </p:sp>
      <p:sp>
        <p:nvSpPr>
          <p:cNvPr id="29" name="正方形/長方形 28">
            <a:extLst>
              <a:ext uri="{FF2B5EF4-FFF2-40B4-BE49-F238E27FC236}">
                <a16:creationId xmlns:a16="http://schemas.microsoft.com/office/drawing/2014/main" id="{EE9389E0-015A-3049-A98D-FBF7EE28C7EA}"/>
              </a:ext>
            </a:extLst>
          </p:cNvPr>
          <p:cNvSpPr/>
          <p:nvPr/>
        </p:nvSpPr>
        <p:spPr>
          <a:xfrm>
            <a:off x="6096114" y="1011550"/>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cxnSp>
        <p:nvCxnSpPr>
          <p:cNvPr id="39" name="直線コネクタ 38">
            <a:extLst>
              <a:ext uri="{FF2B5EF4-FFF2-40B4-BE49-F238E27FC236}">
                <a16:creationId xmlns:a16="http://schemas.microsoft.com/office/drawing/2014/main" id="{44B024CE-F1E0-D34D-AB79-CA48610E5E28}"/>
              </a:ext>
            </a:extLst>
          </p:cNvPr>
          <p:cNvCxnSpPr>
            <a:cxnSpLocks/>
          </p:cNvCxnSpPr>
          <p:nvPr/>
        </p:nvCxnSpPr>
        <p:spPr>
          <a:xfrm flipV="1">
            <a:off x="6226629" y="3650844"/>
            <a:ext cx="261258" cy="16763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a:xfrm>
            <a:off x="613774" y="142876"/>
            <a:ext cx="8122721" cy="883163"/>
          </a:xfrm>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スライド番号プレースホルダー 2">
            <a:extLst>
              <a:ext uri="{FF2B5EF4-FFF2-40B4-BE49-F238E27FC236}">
                <a16:creationId xmlns:a16="http://schemas.microsoft.com/office/drawing/2014/main" id="{58BCF080-5295-7048-9B86-0B2E19FCB3A9}"/>
              </a:ext>
            </a:extLst>
          </p:cNvPr>
          <p:cNvSpPr>
            <a:spLocks noGrp="1"/>
          </p:cNvSpPr>
          <p:nvPr>
            <p:ph type="sldNum" sz="quarter" idx="12"/>
          </p:nvPr>
        </p:nvSpPr>
        <p:spPr>
          <a:xfrm>
            <a:off x="6457950" y="6369230"/>
            <a:ext cx="2057400" cy="365125"/>
          </a:xfrm>
        </p:spPr>
        <p:txBody>
          <a:bodyPr/>
          <a:lstStyle/>
          <a:p>
            <a:fld id="{3E48B941-74AF-4648-A5A2-DF81533F4F8C}" type="slidenum">
              <a:rPr kumimoji="1" lang="ja-JP" altLang="en-US" smtClean="0"/>
              <a:t>8</a:t>
            </a:fld>
            <a:endParaRPr kumimoji="1" lang="ja-JP" altLang="en-US" dirty="0"/>
          </a:p>
        </p:txBody>
      </p:sp>
      <p:sp>
        <p:nvSpPr>
          <p:cNvPr id="96" name="コンテンツ プレースホルダー 2">
            <a:extLst>
              <a:ext uri="{FF2B5EF4-FFF2-40B4-BE49-F238E27FC236}">
                <a16:creationId xmlns:a16="http://schemas.microsoft.com/office/drawing/2014/main" id="{CE723F38-1724-F74F-B295-1E0EB214537F}"/>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429315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コンテンツ プレースホルダー 2">
            <a:extLst>
              <a:ext uri="{FF2B5EF4-FFF2-40B4-BE49-F238E27FC236}">
                <a16:creationId xmlns:a16="http://schemas.microsoft.com/office/drawing/2014/main" id="{688C7428-BBA1-F442-B35E-3F91F506ED08}"/>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cxnSp>
        <p:nvCxnSpPr>
          <p:cNvPr id="100" name="直線コネクタ 99">
            <a:extLst>
              <a:ext uri="{FF2B5EF4-FFF2-40B4-BE49-F238E27FC236}">
                <a16:creationId xmlns:a16="http://schemas.microsoft.com/office/drawing/2014/main" id="{9064D1D6-5BE4-244E-8F4C-B6F9DA8C8638}"/>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01" name="スライド番号プレースホルダー 2">
            <a:extLst>
              <a:ext uri="{FF2B5EF4-FFF2-40B4-BE49-F238E27FC236}">
                <a16:creationId xmlns:a16="http://schemas.microsoft.com/office/drawing/2014/main" id="{C8E408BF-2B94-CF45-A228-B2B4313C14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9</a:t>
            </a:fld>
            <a:endParaRPr kumimoji="1" lang="ja-JP" altLang="en-US" dirty="0"/>
          </a:p>
        </p:txBody>
      </p:sp>
      <p:sp>
        <p:nvSpPr>
          <p:cNvPr id="103" name="コンテンツ プレースホルダー 2">
            <a:extLst>
              <a:ext uri="{FF2B5EF4-FFF2-40B4-BE49-F238E27FC236}">
                <a16:creationId xmlns:a16="http://schemas.microsoft.com/office/drawing/2014/main" id="{8DCEEE3B-57DE-2D4F-8C5A-37A689DD00C9}"/>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821678715"/>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22308</TotalTime>
  <Words>3383</Words>
  <Application>Microsoft Macintosh PowerPoint</Application>
  <PresentationFormat>画面に合わせる (4:3)</PresentationFormat>
  <Paragraphs>853</Paragraphs>
  <Slides>22</Slides>
  <Notes>20</Notes>
  <HiddenSlides>6</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22</vt:i4>
      </vt:variant>
    </vt:vector>
  </HeadingPairs>
  <TitlesOfParts>
    <vt:vector size="36" baseType="lpstr">
      <vt:lpstr>.AppleSystemUIFont</vt:lpstr>
      <vt:lpstr>ヒラギノ角ゴシック W3</vt:lpstr>
      <vt:lpstr>ヒラギノ角ゴシック W6</vt:lpstr>
      <vt:lpstr>メイリオ</vt:lpstr>
      <vt:lpstr>メイリオ</vt:lpstr>
      <vt:lpstr>メイリオ ボールド</vt:lpstr>
      <vt:lpstr>游ゴシック</vt:lpstr>
      <vt:lpstr>游ゴシック</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データセット</vt:lpstr>
      <vt:lpstr>提案手法 1｜複数 SNS のミームを意味付け</vt:lpstr>
      <vt:lpstr>評価 1-1｜SNS 毎に投稿されるミームの割合</vt:lpstr>
      <vt:lpstr>評価 1-2｜ミームの投稿数の推移</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評価 2-1｜拡散された人種差別的ミームの割合</vt:lpstr>
      <vt:lpstr>評価 2-2｜人種差別的ミームが拡散される確率</vt:lpstr>
      <vt:lpstr>まとめ</vt:lpstr>
      <vt:lpstr>付録｜提案手法 1 の妥当性</vt:lpstr>
      <vt:lpstr>提案手法 2｜複数 SNS 間のミームの伝搬を検知</vt:lpstr>
      <vt:lpstr>付録｜DBSCAN</vt:lpstr>
      <vt:lpstr>付録｜独自距離の生成</vt:lpstr>
      <vt:lpstr>利用する SNS データセット</vt:lpstr>
      <vt:lpstr>付録｜ミームのまとめサイト</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545</cp:revision>
  <cp:lastPrinted>2019-07-22T07:27:36Z</cp:lastPrinted>
  <dcterms:created xsi:type="dcterms:W3CDTF">2017-02-09T05:17:45Z</dcterms:created>
  <dcterms:modified xsi:type="dcterms:W3CDTF">2019-07-24T06:55:19Z</dcterms:modified>
</cp:coreProperties>
</file>